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0"/>
    <p:sldId id="257" r:id="rId51"/>
    <p:sldId id="258" r:id="rId52"/>
    <p:sldId id="259" r:id="rId53"/>
    <p:sldId id="260" r:id="rId54"/>
    <p:sldId id="261" r:id="rId55"/>
    <p:sldId id="262" r:id="rId56"/>
    <p:sldId id="263" r:id="rId57"/>
    <p:sldId id="264" r:id="rId58"/>
    <p:sldId id="265" r:id="rId59"/>
    <p:sldId id="266" r:id="rId60"/>
    <p:sldId id="267" r:id="rId61"/>
    <p:sldId id="268" r:id="rId62"/>
    <p:sldId id="269" r:id="rId63"/>
  </p:sldIdLst>
  <p:sldSz cx="18288000" cy="10287000"/>
  <p:notesSz cx="6858000" cy="9144000"/>
  <p:embeddedFontLst>
    <p:embeddedFont>
      <p:font typeface="Oswald" charset="1" panose="00000500000000000000"/>
      <p:regular r:id="rId6"/>
    </p:embeddedFont>
    <p:embeddedFont>
      <p:font typeface="Oswald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DM Sans" charset="1" panose="00000000000000000000"/>
      <p:regular r:id="rId12"/>
    </p:embeddedFont>
    <p:embeddedFont>
      <p:font typeface="DM Sans Bold" charset="1" panose="00000000000000000000"/>
      <p:regular r:id="rId13"/>
    </p:embeddedFont>
    <p:embeddedFont>
      <p:font typeface="DM Sans Italics" charset="1" panose="00000000000000000000"/>
      <p:regular r:id="rId14"/>
    </p:embeddedFont>
    <p:embeddedFont>
      <p:font typeface="DM Sans Bold Italics" charset="1" panose="00000000000000000000"/>
      <p:regular r:id="rId15"/>
    </p:embeddedFont>
    <p:embeddedFont>
      <p:font typeface="Open Sans Extra Bold" charset="1" panose="020B0906030804020204"/>
      <p:regular r:id="rId16"/>
    </p:embeddedFont>
    <p:embeddedFont>
      <p:font typeface="Open Sans Extra Bold Italics" charset="1" panose="020B0906030804020204"/>
      <p:regular r:id="rId17"/>
    </p:embeddedFont>
    <p:embeddedFont>
      <p:font typeface="Open Sauce" charset="1" panose="00000500000000000000"/>
      <p:regular r:id="rId18"/>
    </p:embeddedFont>
    <p:embeddedFont>
      <p:font typeface="Open Sauce Bold" charset="1" panose="00000800000000000000"/>
      <p:regular r:id="rId19"/>
    </p:embeddedFont>
    <p:embeddedFont>
      <p:font typeface="Open Sauce Italics" charset="1" panose="00000500000000000000"/>
      <p:regular r:id="rId20"/>
    </p:embeddedFont>
    <p:embeddedFont>
      <p:font typeface="Open Sauce Bold Italics" charset="1" panose="00000800000000000000"/>
      <p:regular r:id="rId21"/>
    </p:embeddedFont>
    <p:embeddedFont>
      <p:font typeface="Open Sauce Light" charset="1" panose="00000400000000000000"/>
      <p:regular r:id="rId22"/>
    </p:embeddedFont>
    <p:embeddedFont>
      <p:font typeface="Open Sauce Light Italics" charset="1" panose="00000400000000000000"/>
      <p:regular r:id="rId23"/>
    </p:embeddedFont>
    <p:embeddedFont>
      <p:font typeface="Open Sauce Medium" charset="1" panose="00000600000000000000"/>
      <p:regular r:id="rId24"/>
    </p:embeddedFont>
    <p:embeddedFont>
      <p:font typeface="Open Sauce Medium Italics" charset="1" panose="00000600000000000000"/>
      <p:regular r:id="rId25"/>
    </p:embeddedFont>
    <p:embeddedFont>
      <p:font typeface="Open Sauce Semi-Bold" charset="1" panose="00000700000000000000"/>
      <p:regular r:id="rId26"/>
    </p:embeddedFont>
    <p:embeddedFont>
      <p:font typeface="Open Sauce Semi-Bold Italics" charset="1" panose="00000700000000000000"/>
      <p:regular r:id="rId27"/>
    </p:embeddedFont>
    <p:embeddedFont>
      <p:font typeface="Open Sauce Heavy" charset="1" panose="00000A00000000000000"/>
      <p:regular r:id="rId28"/>
    </p:embeddedFont>
    <p:embeddedFont>
      <p:font typeface="Open Sauce Heavy Italics" charset="1" panose="00000A00000000000000"/>
      <p:regular r:id="rId29"/>
    </p:embeddedFont>
    <p:embeddedFont>
      <p:font typeface="Open Sans 1" charset="1" panose="020B0606030504020204"/>
      <p:regular r:id="rId30"/>
    </p:embeddedFont>
    <p:embeddedFont>
      <p:font typeface="Open Sans 1 Bold" charset="1" panose="020B0806030504020204"/>
      <p:regular r:id="rId31"/>
    </p:embeddedFont>
    <p:embeddedFont>
      <p:font typeface="Open Sans 1 Italics" charset="1" panose="020B0606030504020204"/>
      <p:regular r:id="rId32"/>
    </p:embeddedFont>
    <p:embeddedFont>
      <p:font typeface="Open Sans 1 Bold Italics" charset="1" panose="020B0806030504020204"/>
      <p:regular r:id="rId33"/>
    </p:embeddedFont>
    <p:embeddedFont>
      <p:font typeface="Open Sans 1 Light" charset="1" panose="020B0306030504020204"/>
      <p:regular r:id="rId34"/>
    </p:embeddedFont>
    <p:embeddedFont>
      <p:font typeface="Open Sans 1 Light Italics" charset="1" panose="020B0306030504020204"/>
      <p:regular r:id="rId35"/>
    </p:embeddedFont>
    <p:embeddedFont>
      <p:font typeface="Open Sans 1 Ultra-Bold" charset="1" panose="00000000000000000000"/>
      <p:regular r:id="rId36"/>
    </p:embeddedFont>
    <p:embeddedFont>
      <p:font typeface="Open Sans 1 Ultra-Bold Italics" charset="1" panose="00000000000000000000"/>
      <p:regular r:id="rId37"/>
    </p:embeddedFont>
    <p:embeddedFont>
      <p:font typeface="Open Sans 2" charset="1" panose="00000000000000000000"/>
      <p:regular r:id="rId38"/>
    </p:embeddedFont>
    <p:embeddedFont>
      <p:font typeface="Open Sans 2 Bold" charset="1" panose="00000000000000000000"/>
      <p:regular r:id="rId39"/>
    </p:embeddedFont>
    <p:embeddedFont>
      <p:font typeface="Open Sans 2 Italics" charset="1" panose="00000000000000000000"/>
      <p:regular r:id="rId40"/>
    </p:embeddedFont>
    <p:embeddedFont>
      <p:font typeface="Open Sans 2 Bold Italics" charset="1" panose="00000000000000000000"/>
      <p:regular r:id="rId41"/>
    </p:embeddedFont>
    <p:embeddedFont>
      <p:font typeface="Open Sans 2 Light" charset="1" panose="00000000000000000000"/>
      <p:regular r:id="rId42"/>
    </p:embeddedFont>
    <p:embeddedFont>
      <p:font typeface="Open Sans 2 Light Italics" charset="1" panose="00000000000000000000"/>
      <p:regular r:id="rId43"/>
    </p:embeddedFont>
    <p:embeddedFont>
      <p:font typeface="Open Sans 2 Medium" charset="1" panose="00000000000000000000"/>
      <p:regular r:id="rId44"/>
    </p:embeddedFont>
    <p:embeddedFont>
      <p:font typeface="Open Sans 2 Medium Italics" charset="1" panose="00000000000000000000"/>
      <p:regular r:id="rId45"/>
    </p:embeddedFont>
    <p:embeddedFont>
      <p:font typeface="Open Sans 2 Semi-Bold" charset="1" panose="00000000000000000000"/>
      <p:regular r:id="rId46"/>
    </p:embeddedFont>
    <p:embeddedFont>
      <p:font typeface="Open Sans 2 Semi-Bold Italics" charset="1" panose="00000000000000000000"/>
      <p:regular r:id="rId47"/>
    </p:embeddedFont>
    <p:embeddedFont>
      <p:font typeface="Open Sans 2 Ultra-Bold" charset="1" panose="00000000000000000000"/>
      <p:regular r:id="rId48"/>
    </p:embeddedFont>
    <p:embeddedFont>
      <p:font typeface="Open Sans 2 Ultra-Bold Italics" charset="1" panose="00000000000000000000"/>
      <p:regular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slides/slide1.xml" Type="http://schemas.openxmlformats.org/officeDocument/2006/relationships/slide"/><Relationship Id="rId51" Target="slides/slide2.xml" Type="http://schemas.openxmlformats.org/officeDocument/2006/relationships/slide"/><Relationship Id="rId52" Target="slides/slide3.xml" Type="http://schemas.openxmlformats.org/officeDocument/2006/relationships/slide"/><Relationship Id="rId53" Target="slides/slide4.xml" Type="http://schemas.openxmlformats.org/officeDocument/2006/relationships/slide"/><Relationship Id="rId54" Target="slides/slide5.xml" Type="http://schemas.openxmlformats.org/officeDocument/2006/relationships/slide"/><Relationship Id="rId55" Target="slides/slide6.xml" Type="http://schemas.openxmlformats.org/officeDocument/2006/relationships/slide"/><Relationship Id="rId56" Target="slides/slide7.xml" Type="http://schemas.openxmlformats.org/officeDocument/2006/relationships/slide"/><Relationship Id="rId57" Target="slides/slide8.xml" Type="http://schemas.openxmlformats.org/officeDocument/2006/relationships/slide"/><Relationship Id="rId58" Target="slides/slide9.xml" Type="http://schemas.openxmlformats.org/officeDocument/2006/relationships/slide"/><Relationship Id="rId59" Target="slides/slide10.xml" Type="http://schemas.openxmlformats.org/officeDocument/2006/relationships/slide"/><Relationship Id="rId6" Target="fonts/font6.fntdata" Type="http://schemas.openxmlformats.org/officeDocument/2006/relationships/font"/><Relationship Id="rId60" Target="slides/slide11.xml" Type="http://schemas.openxmlformats.org/officeDocument/2006/relationships/slide"/><Relationship Id="rId61" Target="slides/slide12.xml" Type="http://schemas.openxmlformats.org/officeDocument/2006/relationships/slide"/><Relationship Id="rId62" Target="slides/slide13.xml" Type="http://schemas.openxmlformats.org/officeDocument/2006/relationships/slide"/><Relationship Id="rId63" Target="slides/slide14.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pn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sv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25.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26.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29.png" Type="http://schemas.openxmlformats.org/officeDocument/2006/relationships/image"/><Relationship Id="rId5" Target="../media/image30.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31.png" Type="http://schemas.openxmlformats.org/officeDocument/2006/relationships/image"/><Relationship Id="rId5" Target="../media/image3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9.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 Id="rId4" Target="../media/image19.png" Type="http://schemas.openxmlformats.org/officeDocument/2006/relationships/image"/><Relationship Id="rId5" Target="../media/image20.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23.png" Type="http://schemas.openxmlformats.org/officeDocument/2006/relationships/image"/><Relationship Id="rId6" Target="../media/image2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C3F60"/>
        </a:solidFill>
      </p:bgPr>
    </p:bg>
    <p:spTree>
      <p:nvGrpSpPr>
        <p:cNvPr id="1" name=""/>
        <p:cNvGrpSpPr/>
        <p:nvPr/>
      </p:nvGrpSpPr>
      <p:grpSpPr>
        <a:xfrm>
          <a:off x="0" y="0"/>
          <a:ext cx="0" cy="0"/>
          <a:chOff x="0" y="0"/>
          <a:chExt cx="0" cy="0"/>
        </a:xfrm>
      </p:grpSpPr>
      <p:grpSp>
        <p:nvGrpSpPr>
          <p:cNvPr name="Group 2" id="2"/>
          <p:cNvGrpSpPr/>
          <p:nvPr/>
        </p:nvGrpSpPr>
        <p:grpSpPr>
          <a:xfrm rot="0">
            <a:off x="9067024" y="1761450"/>
            <a:ext cx="8192276" cy="6764099"/>
            <a:chOff x="0" y="0"/>
            <a:chExt cx="10923035" cy="9018799"/>
          </a:xfrm>
        </p:grpSpPr>
        <p:sp>
          <p:nvSpPr>
            <p:cNvPr name="TextBox 3" id="3"/>
            <p:cNvSpPr txBox="true"/>
            <p:nvPr/>
          </p:nvSpPr>
          <p:spPr>
            <a:xfrm rot="0">
              <a:off x="0" y="47625"/>
              <a:ext cx="10923035" cy="4316678"/>
            </a:xfrm>
            <a:prstGeom prst="rect">
              <a:avLst/>
            </a:prstGeom>
          </p:spPr>
          <p:txBody>
            <a:bodyPr anchor="t" rtlCol="false" tIns="0" lIns="0" bIns="0" rIns="0">
              <a:spAutoFit/>
            </a:bodyPr>
            <a:lstStyle/>
            <a:p>
              <a:pPr marL="0" indent="0" lvl="0">
                <a:lnSpc>
                  <a:spcPts val="6307"/>
                </a:lnSpc>
              </a:pPr>
              <a:r>
                <a:rPr lang="en-US" sz="5734" spc="561">
                  <a:solidFill>
                    <a:srgbClr val="F3F6FA"/>
                  </a:solidFill>
                  <a:latin typeface="Open Sans 1 Bold"/>
                </a:rPr>
                <a:t>ADVANCED MODELING FOR OPERATIONS</a:t>
              </a:r>
            </a:p>
            <a:p>
              <a:pPr marL="0" indent="0" lvl="0">
                <a:lnSpc>
                  <a:spcPts val="6307"/>
                </a:lnSpc>
              </a:pPr>
              <a:r>
                <a:rPr lang="en-US" sz="5734" spc="561">
                  <a:solidFill>
                    <a:srgbClr val="F3F6FA"/>
                  </a:solidFill>
                  <a:latin typeface="Open Sans 1 Bold"/>
                </a:rPr>
                <a:t>PROJECT PART 2</a:t>
              </a:r>
            </a:p>
          </p:txBody>
        </p:sp>
        <p:sp>
          <p:nvSpPr>
            <p:cNvPr name="TextBox 4" id="4"/>
            <p:cNvSpPr txBox="true"/>
            <p:nvPr/>
          </p:nvSpPr>
          <p:spPr>
            <a:xfrm rot="0">
              <a:off x="0" y="6204749"/>
              <a:ext cx="10923035" cy="2814049"/>
            </a:xfrm>
            <a:prstGeom prst="rect">
              <a:avLst/>
            </a:prstGeom>
          </p:spPr>
          <p:txBody>
            <a:bodyPr anchor="t" rtlCol="false" tIns="0" lIns="0" bIns="0" rIns="0">
              <a:spAutoFit/>
            </a:bodyPr>
            <a:lstStyle/>
            <a:p>
              <a:pPr marL="0" indent="0" lvl="0">
                <a:lnSpc>
                  <a:spcPts val="2452"/>
                </a:lnSpc>
              </a:pPr>
              <a:r>
                <a:rPr lang="en-US" sz="1751" spc="171">
                  <a:solidFill>
                    <a:srgbClr val="F3F6FA"/>
                  </a:solidFill>
                  <a:latin typeface="Open Sans 2 Bold"/>
                </a:rPr>
                <a:t>GROUP 3</a:t>
              </a:r>
            </a:p>
            <a:p>
              <a:pPr marL="0" indent="0" lvl="0">
                <a:lnSpc>
                  <a:spcPts val="2452"/>
                </a:lnSpc>
              </a:pPr>
            </a:p>
            <a:p>
              <a:pPr marL="0" indent="0" lvl="0">
                <a:lnSpc>
                  <a:spcPts val="2452"/>
                </a:lnSpc>
              </a:pPr>
              <a:r>
                <a:rPr lang="en-US" sz="1751" spc="171">
                  <a:solidFill>
                    <a:srgbClr val="F3F6FA"/>
                  </a:solidFill>
                  <a:latin typeface="Open Sans 2 Bold"/>
                </a:rPr>
                <a:t>DI NACCIO ELIANA 10679691</a:t>
              </a:r>
            </a:p>
            <a:p>
              <a:pPr marL="0" indent="0" lvl="0">
                <a:lnSpc>
                  <a:spcPts val="2452"/>
                </a:lnSpc>
              </a:pPr>
              <a:r>
                <a:rPr lang="en-US" sz="1751" spc="171">
                  <a:solidFill>
                    <a:srgbClr val="F3F6FA"/>
                  </a:solidFill>
                  <a:latin typeface="Open Sans 2 Bold"/>
                </a:rPr>
                <a:t>FERREIRA JOÃO 10975898</a:t>
              </a:r>
            </a:p>
            <a:p>
              <a:pPr marL="0" indent="0" lvl="0">
                <a:lnSpc>
                  <a:spcPts val="2452"/>
                </a:lnSpc>
              </a:pPr>
              <a:r>
                <a:rPr lang="en-US" sz="1751" spc="171">
                  <a:solidFill>
                    <a:srgbClr val="F3F6FA"/>
                  </a:solidFill>
                  <a:latin typeface="Open Sans 2 Bold"/>
                </a:rPr>
                <a:t>GIAMPIETRO LORENZO 10715923</a:t>
              </a:r>
            </a:p>
            <a:p>
              <a:pPr marL="0" indent="0" lvl="0">
                <a:lnSpc>
                  <a:spcPts val="2452"/>
                </a:lnSpc>
              </a:pPr>
              <a:r>
                <a:rPr lang="en-US" sz="1751" spc="171">
                  <a:solidFill>
                    <a:srgbClr val="F3F6FA"/>
                  </a:solidFill>
                  <a:latin typeface="Open Sans 2 Bold"/>
                </a:rPr>
                <a:t>MARTI INES 10988541</a:t>
              </a:r>
            </a:p>
            <a:p>
              <a:pPr marL="0" indent="0" lvl="0">
                <a:lnSpc>
                  <a:spcPts val="2452"/>
                </a:lnSpc>
              </a:pPr>
              <a:r>
                <a:rPr lang="en-US" sz="1751" spc="171">
                  <a:solidFill>
                    <a:srgbClr val="F3F6FA"/>
                  </a:solidFill>
                  <a:latin typeface="Open Sans 2 Bold"/>
                </a:rPr>
                <a:t>ZOCCATELLI LORENZO 10664683</a:t>
              </a:r>
            </a:p>
          </p:txBody>
        </p:sp>
        <p:sp>
          <p:nvSpPr>
            <p:cNvPr name="TextBox 5" id="5"/>
            <p:cNvSpPr txBox="true"/>
            <p:nvPr/>
          </p:nvSpPr>
          <p:spPr>
            <a:xfrm rot="0">
              <a:off x="0" y="4943214"/>
              <a:ext cx="10923035" cy="711200"/>
            </a:xfrm>
            <a:prstGeom prst="rect">
              <a:avLst/>
            </a:prstGeom>
          </p:spPr>
          <p:txBody>
            <a:bodyPr anchor="t" rtlCol="false" tIns="0" lIns="0" bIns="0" rIns="0">
              <a:spAutoFit/>
            </a:bodyPr>
            <a:lstStyle/>
            <a:p>
              <a:pPr marL="0" indent="0" lvl="0">
                <a:lnSpc>
                  <a:spcPts val="4200"/>
                </a:lnSpc>
              </a:pPr>
            </a:p>
          </p:txBody>
        </p:sp>
      </p:grpSp>
      <p:grpSp>
        <p:nvGrpSpPr>
          <p:cNvPr name="Group 6" id="6"/>
          <p:cNvGrpSpPr>
            <a:grpSpLocks noChangeAspect="true"/>
          </p:cNvGrpSpPr>
          <p:nvPr/>
        </p:nvGrpSpPr>
        <p:grpSpPr>
          <a:xfrm rot="0">
            <a:off x="-4522081" y="-220132"/>
            <a:ext cx="12387786" cy="10727265"/>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519" t="0" r="-27614" b="0"/>
              </a:stretch>
            </a:blipFill>
          </p:spPr>
        </p:sp>
      </p:grpSp>
      <p:grpSp>
        <p:nvGrpSpPr>
          <p:cNvPr name="Group 8" id="8"/>
          <p:cNvGrpSpPr/>
          <p:nvPr/>
        </p:nvGrpSpPr>
        <p:grpSpPr>
          <a:xfrm rot="-5400000">
            <a:off x="13144500" y="4372374"/>
            <a:ext cx="10287000" cy="1542251"/>
            <a:chOff x="0" y="0"/>
            <a:chExt cx="35832548" cy="5372100"/>
          </a:xfrm>
        </p:grpSpPr>
        <p:sp>
          <p:nvSpPr>
            <p:cNvPr name="Freeform 9" id="9"/>
            <p:cNvSpPr/>
            <p:nvPr/>
          </p:nvSpPr>
          <p:spPr>
            <a:xfrm flipH="false" flipV="false" rot="0">
              <a:off x="0" y="0"/>
              <a:ext cx="35832548" cy="5372100"/>
            </a:xfrm>
            <a:custGeom>
              <a:avLst/>
              <a:gdLst/>
              <a:ahLst/>
              <a:cxnLst/>
              <a:rect r="r" b="b" t="t" l="l"/>
              <a:pathLst>
                <a:path h="5372100" w="35832548">
                  <a:moveTo>
                    <a:pt x="34281880" y="0"/>
                  </a:moveTo>
                  <a:lnTo>
                    <a:pt x="1550670" y="0"/>
                  </a:lnTo>
                  <a:lnTo>
                    <a:pt x="0" y="2686050"/>
                  </a:lnTo>
                  <a:lnTo>
                    <a:pt x="1550670" y="5372100"/>
                  </a:lnTo>
                  <a:lnTo>
                    <a:pt x="34281880" y="5372100"/>
                  </a:lnTo>
                  <a:lnTo>
                    <a:pt x="35832548" y="2686050"/>
                  </a:lnTo>
                  <a:lnTo>
                    <a:pt x="34281880" y="0"/>
                  </a:lnTo>
                  <a:close/>
                </a:path>
              </a:pathLst>
            </a:custGeom>
            <a:solidFill>
              <a:srgbClr val="FFFFFF"/>
            </a:solid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887923">
            <a:off x="13475833" y="-8787301"/>
            <a:ext cx="13977230" cy="14342307"/>
          </a:xfrm>
          <a:custGeom>
            <a:avLst/>
            <a:gdLst/>
            <a:ahLst/>
            <a:cxnLst/>
            <a:rect r="r" b="b" t="t" l="l"/>
            <a:pathLst>
              <a:path h="14342307" w="13977230">
                <a:moveTo>
                  <a:pt x="0" y="0"/>
                </a:moveTo>
                <a:lnTo>
                  <a:pt x="13977230" y="0"/>
                </a:lnTo>
                <a:lnTo>
                  <a:pt x="13977230"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8880627" y="6505869"/>
            <a:ext cx="13977230" cy="14342307"/>
          </a:xfrm>
          <a:custGeom>
            <a:avLst/>
            <a:gdLst/>
            <a:ahLst/>
            <a:cxnLst/>
            <a:rect r="r" b="b" t="t" l="l"/>
            <a:pathLst>
              <a:path h="14342307" w="13977230">
                <a:moveTo>
                  <a:pt x="0" y="0"/>
                </a:moveTo>
                <a:lnTo>
                  <a:pt x="13977230" y="0"/>
                </a:lnTo>
                <a:lnTo>
                  <a:pt x="13977230" y="14342307"/>
                </a:lnTo>
                <a:lnTo>
                  <a:pt x="0" y="143423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224419" y="-1349021"/>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2F6394"/>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16211952" y="8569927"/>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2F6394"/>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Freeform 10" id="10"/>
          <p:cNvSpPr/>
          <p:nvPr/>
        </p:nvSpPr>
        <p:spPr>
          <a:xfrm flipH="false" flipV="false" rot="0">
            <a:off x="11034491" y="7102193"/>
            <a:ext cx="4873580" cy="2415414"/>
          </a:xfrm>
          <a:custGeom>
            <a:avLst/>
            <a:gdLst/>
            <a:ahLst/>
            <a:cxnLst/>
            <a:rect r="r" b="b" t="t" l="l"/>
            <a:pathLst>
              <a:path h="2415414" w="4873580">
                <a:moveTo>
                  <a:pt x="0" y="0"/>
                </a:moveTo>
                <a:lnTo>
                  <a:pt x="4873579" y="0"/>
                </a:lnTo>
                <a:lnTo>
                  <a:pt x="4873579" y="2415415"/>
                </a:lnTo>
                <a:lnTo>
                  <a:pt x="0" y="2415415"/>
                </a:lnTo>
                <a:lnTo>
                  <a:pt x="0" y="0"/>
                </a:lnTo>
                <a:close/>
              </a:path>
            </a:pathLst>
          </a:custGeom>
          <a:blipFill>
            <a:blip r:embed="rId6"/>
            <a:stretch>
              <a:fillRect l="0" t="0" r="0" b="0"/>
            </a:stretch>
          </a:blipFill>
        </p:spPr>
      </p:sp>
      <p:sp>
        <p:nvSpPr>
          <p:cNvPr name="TextBox 11" id="11"/>
          <p:cNvSpPr txBox="true"/>
          <p:nvPr/>
        </p:nvSpPr>
        <p:spPr>
          <a:xfrm rot="0">
            <a:off x="1936489" y="850556"/>
            <a:ext cx="8904094" cy="1250061"/>
          </a:xfrm>
          <a:prstGeom prst="rect">
            <a:avLst/>
          </a:prstGeom>
        </p:spPr>
        <p:txBody>
          <a:bodyPr anchor="t" rtlCol="false" tIns="0" lIns="0" bIns="0" rIns="0">
            <a:spAutoFit/>
          </a:bodyPr>
          <a:lstStyle/>
          <a:p>
            <a:pPr algn="just" marL="0" indent="0" lvl="0">
              <a:lnSpc>
                <a:spcPts val="10212"/>
              </a:lnSpc>
              <a:spcBef>
                <a:spcPct val="0"/>
              </a:spcBef>
            </a:pPr>
            <a:r>
              <a:rPr lang="en-US" sz="7400" spc="725">
                <a:solidFill>
                  <a:srgbClr val="000000"/>
                </a:solidFill>
                <a:latin typeface="Oswald Bold"/>
              </a:rPr>
              <a:t>ANOVA</a:t>
            </a:r>
          </a:p>
        </p:txBody>
      </p:sp>
      <p:sp>
        <p:nvSpPr>
          <p:cNvPr name="TextBox 12" id="12"/>
          <p:cNvSpPr txBox="true"/>
          <p:nvPr/>
        </p:nvSpPr>
        <p:spPr>
          <a:xfrm rot="0">
            <a:off x="1936489" y="2949052"/>
            <a:ext cx="13191093" cy="2524760"/>
          </a:xfrm>
          <a:prstGeom prst="rect">
            <a:avLst/>
          </a:prstGeom>
        </p:spPr>
        <p:txBody>
          <a:bodyPr anchor="t" rtlCol="false" tIns="0" lIns="0" bIns="0" rIns="0">
            <a:spAutoFit/>
          </a:bodyPr>
          <a:lstStyle/>
          <a:p>
            <a:pPr algn="just">
              <a:lnSpc>
                <a:spcPts val="2859"/>
              </a:lnSpc>
              <a:spcBef>
                <a:spcPct val="0"/>
              </a:spcBef>
            </a:pPr>
            <a:r>
              <a:rPr lang="en-US" sz="2199">
                <a:solidFill>
                  <a:srgbClr val="000000"/>
                </a:solidFill>
                <a:latin typeface="Open Sauce"/>
              </a:rPr>
              <a:t>ANOVA (Analysis of Variance) in supply chain simulation is a statistical technique that helps assess how and if variations in input factors impact the performance of the simulation model. It enables a systematic analysis of different factors to identify which ones significantly influence key outcomes, aiding in the optimization of supply chain processes for improved efficiency and resilience.</a:t>
            </a:r>
          </a:p>
          <a:p>
            <a:pPr algn="just">
              <a:lnSpc>
                <a:spcPts val="2859"/>
              </a:lnSpc>
              <a:spcBef>
                <a:spcPct val="0"/>
              </a:spcBef>
            </a:pPr>
            <a:r>
              <a:rPr lang="en-US" sz="2199">
                <a:solidFill>
                  <a:srgbClr val="000000"/>
                </a:solidFill>
                <a:latin typeface="Open Sauce"/>
              </a:rPr>
              <a:t> </a:t>
            </a:r>
          </a:p>
          <a:p>
            <a:pPr algn="just">
              <a:lnSpc>
                <a:spcPts val="2859"/>
              </a:lnSpc>
              <a:spcBef>
                <a:spcPct val="0"/>
              </a:spcBef>
            </a:pPr>
          </a:p>
        </p:txBody>
      </p:sp>
      <p:sp>
        <p:nvSpPr>
          <p:cNvPr name="TextBox 13" id="13"/>
          <p:cNvSpPr txBox="true"/>
          <p:nvPr/>
        </p:nvSpPr>
        <p:spPr>
          <a:xfrm rot="0">
            <a:off x="1936489" y="5148401"/>
            <a:ext cx="13191093" cy="1800860"/>
          </a:xfrm>
          <a:prstGeom prst="rect">
            <a:avLst/>
          </a:prstGeom>
        </p:spPr>
        <p:txBody>
          <a:bodyPr anchor="t" rtlCol="false" tIns="0" lIns="0" bIns="0" rIns="0">
            <a:spAutoFit/>
          </a:bodyPr>
          <a:lstStyle/>
          <a:p>
            <a:pPr algn="just" marL="0" indent="0" lvl="0">
              <a:lnSpc>
                <a:spcPts val="2859"/>
              </a:lnSpc>
              <a:spcBef>
                <a:spcPct val="0"/>
              </a:spcBef>
            </a:pPr>
            <a:r>
              <a:rPr lang="en-US" sz="2199" strike="noStrike" u="none">
                <a:solidFill>
                  <a:srgbClr val="000000"/>
                </a:solidFill>
                <a:latin typeface="Open Sauce"/>
              </a:rPr>
              <a:t>In our study, we identified two crucial variables: Number of Distribution Centers (DCs) and Safety Stocks. Through ANOVA modeling and experimentation with various values, we successfully defined fixed values to insert into our model. Establishing these values was a crucial part of our assignment, forming the foundation for our simulation model and ensuring alignment with our initial goals.</a:t>
            </a:r>
          </a:p>
        </p:txBody>
      </p:sp>
      <p:sp>
        <p:nvSpPr>
          <p:cNvPr name="TextBox 14" id="14"/>
          <p:cNvSpPr txBox="true"/>
          <p:nvPr/>
        </p:nvSpPr>
        <p:spPr>
          <a:xfrm rot="0">
            <a:off x="662361" y="7492967"/>
            <a:ext cx="9965888" cy="1076960"/>
          </a:xfrm>
          <a:prstGeom prst="rect">
            <a:avLst/>
          </a:prstGeom>
        </p:spPr>
        <p:txBody>
          <a:bodyPr anchor="t" rtlCol="false" tIns="0" lIns="0" bIns="0" rIns="0">
            <a:spAutoFit/>
          </a:bodyPr>
          <a:lstStyle/>
          <a:p>
            <a:pPr algn="just">
              <a:lnSpc>
                <a:spcPts val="2859"/>
              </a:lnSpc>
            </a:pPr>
            <a:r>
              <a:rPr lang="en-US" sz="2199">
                <a:solidFill>
                  <a:srgbClr val="000000"/>
                </a:solidFill>
                <a:latin typeface="Open Sauce"/>
              </a:rPr>
              <a:t>We built two files, one for each ANOVA we want to perform:</a:t>
            </a:r>
          </a:p>
          <a:p>
            <a:pPr algn="just" marL="474979" indent="-237490" lvl="1">
              <a:lnSpc>
                <a:spcPts val="2859"/>
              </a:lnSpc>
              <a:buFont typeface="Arial"/>
              <a:buChar char="•"/>
            </a:pPr>
            <a:r>
              <a:rPr lang="en-US" sz="2199">
                <a:solidFill>
                  <a:srgbClr val="000000"/>
                </a:solidFill>
                <a:latin typeface="Open Sauce"/>
              </a:rPr>
              <a:t>the first one runs the model with different numbers of DCs</a:t>
            </a:r>
          </a:p>
          <a:p>
            <a:pPr algn="just" marL="474979" indent="-237490" lvl="1">
              <a:lnSpc>
                <a:spcPts val="2859"/>
              </a:lnSpc>
              <a:spcBef>
                <a:spcPct val="0"/>
              </a:spcBef>
              <a:buFont typeface="Arial"/>
              <a:buChar char="•"/>
            </a:pPr>
            <a:r>
              <a:rPr lang="en-US" sz="2199">
                <a:solidFill>
                  <a:srgbClr val="000000"/>
                </a:solidFill>
                <a:latin typeface="Open Sauce"/>
              </a:rPr>
              <a:t>the second one runs the model with different values for Safety Stocks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887923">
            <a:off x="-5118339" y="8529804"/>
            <a:ext cx="13977230" cy="14342307"/>
          </a:xfrm>
          <a:custGeom>
            <a:avLst/>
            <a:gdLst/>
            <a:ahLst/>
            <a:cxnLst/>
            <a:rect r="r" b="b" t="t" l="l"/>
            <a:pathLst>
              <a:path h="14342307" w="13977230">
                <a:moveTo>
                  <a:pt x="0" y="0"/>
                </a:moveTo>
                <a:lnTo>
                  <a:pt x="13977230" y="0"/>
                </a:lnTo>
                <a:lnTo>
                  <a:pt x="13977230" y="14342307"/>
                </a:lnTo>
                <a:lnTo>
                  <a:pt x="0" y="14342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887923">
            <a:off x="12988858" y="-4614280"/>
            <a:ext cx="7032580" cy="7216267"/>
          </a:xfrm>
          <a:custGeom>
            <a:avLst/>
            <a:gdLst/>
            <a:ahLst/>
            <a:cxnLst/>
            <a:rect r="r" b="b" t="t" l="l"/>
            <a:pathLst>
              <a:path h="7216267" w="7032580">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6211952" y="8569927"/>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2F6394"/>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224419" y="-1349021"/>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2F6394"/>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10" id="10"/>
          <p:cNvGrpSpPr/>
          <p:nvPr/>
        </p:nvGrpSpPr>
        <p:grpSpPr>
          <a:xfrm rot="0">
            <a:off x="2769470" y="2582402"/>
            <a:ext cx="12749060" cy="5987525"/>
            <a:chOff x="0" y="0"/>
            <a:chExt cx="4676118" cy="2196113"/>
          </a:xfrm>
        </p:grpSpPr>
        <p:sp>
          <p:nvSpPr>
            <p:cNvPr name="Freeform 11" id="11"/>
            <p:cNvSpPr/>
            <p:nvPr/>
          </p:nvSpPr>
          <p:spPr>
            <a:xfrm flipH="false" flipV="false" rot="0">
              <a:off x="0" y="0"/>
              <a:ext cx="4676118" cy="2196113"/>
            </a:xfrm>
            <a:custGeom>
              <a:avLst/>
              <a:gdLst/>
              <a:ahLst/>
              <a:cxnLst/>
              <a:rect r="r" b="b" t="t" l="l"/>
              <a:pathLst>
                <a:path h="2196113" w="4676118">
                  <a:moveTo>
                    <a:pt x="18825" y="0"/>
                  </a:moveTo>
                  <a:lnTo>
                    <a:pt x="4657294" y="0"/>
                  </a:lnTo>
                  <a:cubicBezTo>
                    <a:pt x="4667690" y="0"/>
                    <a:pt x="4676118" y="8428"/>
                    <a:pt x="4676118" y="18825"/>
                  </a:cubicBezTo>
                  <a:lnTo>
                    <a:pt x="4676118" y="2177288"/>
                  </a:lnTo>
                  <a:cubicBezTo>
                    <a:pt x="4676118" y="2182281"/>
                    <a:pt x="4674135" y="2187069"/>
                    <a:pt x="4670605" y="2190599"/>
                  </a:cubicBezTo>
                  <a:cubicBezTo>
                    <a:pt x="4667074" y="2194129"/>
                    <a:pt x="4662286" y="2196113"/>
                    <a:pt x="4657294" y="2196113"/>
                  </a:cubicBezTo>
                  <a:lnTo>
                    <a:pt x="18825" y="2196113"/>
                  </a:lnTo>
                  <a:cubicBezTo>
                    <a:pt x="8428" y="2196113"/>
                    <a:pt x="0" y="2187685"/>
                    <a:pt x="0" y="2177288"/>
                  </a:cubicBezTo>
                  <a:lnTo>
                    <a:pt x="0" y="18825"/>
                  </a:lnTo>
                  <a:cubicBezTo>
                    <a:pt x="0" y="8428"/>
                    <a:pt x="8428" y="0"/>
                    <a:pt x="18825" y="0"/>
                  </a:cubicBezTo>
                  <a:close/>
                </a:path>
              </a:pathLst>
            </a:custGeom>
            <a:solidFill>
              <a:srgbClr val="B7CFE4">
                <a:alpha val="98824"/>
              </a:srgbClr>
            </a:solidFill>
          </p:spPr>
        </p:sp>
        <p:sp>
          <p:nvSpPr>
            <p:cNvPr name="TextBox 12" id="12"/>
            <p:cNvSpPr txBox="true"/>
            <p:nvPr/>
          </p:nvSpPr>
          <p:spPr>
            <a:xfrm>
              <a:off x="0" y="-28575"/>
              <a:ext cx="4676118" cy="2224688"/>
            </a:xfrm>
            <a:prstGeom prst="rect">
              <a:avLst/>
            </a:prstGeom>
          </p:spPr>
          <p:txBody>
            <a:bodyPr anchor="ctr" rtlCol="false" tIns="50800" lIns="50800" bIns="50800" rIns="50800"/>
            <a:lstStyle/>
            <a:p>
              <a:pPr>
                <a:lnSpc>
                  <a:spcPts val="2600"/>
                </a:lnSpc>
              </a:pPr>
            </a:p>
          </p:txBody>
        </p:sp>
      </p:grpSp>
      <p:sp>
        <p:nvSpPr>
          <p:cNvPr name="TextBox 13" id="13"/>
          <p:cNvSpPr txBox="true"/>
          <p:nvPr/>
        </p:nvSpPr>
        <p:spPr>
          <a:xfrm rot="0">
            <a:off x="3533961" y="3351872"/>
            <a:ext cx="11220079" cy="4502150"/>
          </a:xfrm>
          <a:prstGeom prst="rect">
            <a:avLst/>
          </a:prstGeom>
        </p:spPr>
        <p:txBody>
          <a:bodyPr anchor="t" rtlCol="false" tIns="0" lIns="0" bIns="0" rIns="0">
            <a:spAutoFit/>
          </a:bodyPr>
          <a:lstStyle/>
          <a:p>
            <a:pPr algn="just">
              <a:lnSpc>
                <a:spcPts val="3249"/>
              </a:lnSpc>
              <a:spcBef>
                <a:spcPct val="0"/>
              </a:spcBef>
            </a:pPr>
            <a:r>
              <a:rPr lang="en-US" sz="2499">
                <a:solidFill>
                  <a:srgbClr val="0B1320"/>
                </a:solidFill>
                <a:latin typeface="Open Sauce"/>
              </a:rPr>
              <a:t>From both qualitative graphs and the quantitative F-test, we can notice that the features we decided to investigate affect the IFR. In particular, if we underestimate the number of DCs or the number of Safety Stocks, our performances crumble, while if we oversize the Safety Stocks or the number of DCs, we reach an almost perfect IFR that is unaffected by the pandemic. But at what cost can we implement so many DCs or SS? Of course, here is a tradeoff between the IFR achievable and the logistic cost. The values we identified </a:t>
            </a:r>
            <a:r>
              <a:rPr lang="en-US" sz="2499">
                <a:solidFill>
                  <a:srgbClr val="004AAD"/>
                </a:solidFill>
                <a:latin typeface="Open Sauce Bold"/>
              </a:rPr>
              <a:t>(3 DCs and 225 SS) are a good compromise:</a:t>
            </a:r>
            <a:r>
              <a:rPr lang="en-US" sz="2499">
                <a:solidFill>
                  <a:srgbClr val="0B1320"/>
                </a:solidFill>
                <a:latin typeface="Open Sauce"/>
              </a:rPr>
              <a:t> they are the minimum values of DCs and SS needed to reach an average IFR in normal times of 95% and a minimum IFR higher than 60%</a:t>
            </a:r>
          </a:p>
        </p:txBody>
      </p:sp>
      <p:sp>
        <p:nvSpPr>
          <p:cNvPr name="Freeform 14" id="14"/>
          <p:cNvSpPr/>
          <p:nvPr/>
        </p:nvSpPr>
        <p:spPr>
          <a:xfrm flipH="false" flipV="false" rot="0">
            <a:off x="7385831" y="483694"/>
            <a:ext cx="1442202" cy="1442202"/>
          </a:xfrm>
          <a:custGeom>
            <a:avLst/>
            <a:gdLst/>
            <a:ahLst/>
            <a:cxnLst/>
            <a:rect r="r" b="b" t="t" l="l"/>
            <a:pathLst>
              <a:path h="1442202" w="1442202">
                <a:moveTo>
                  <a:pt x="0" y="0"/>
                </a:moveTo>
                <a:lnTo>
                  <a:pt x="1442202" y="0"/>
                </a:lnTo>
                <a:lnTo>
                  <a:pt x="1442202" y="1442203"/>
                </a:lnTo>
                <a:lnTo>
                  <a:pt x="0" y="1442203"/>
                </a:lnTo>
                <a:lnTo>
                  <a:pt x="0" y="0"/>
                </a:lnTo>
                <a:close/>
              </a:path>
            </a:pathLst>
          </a:custGeom>
          <a:blipFill>
            <a:blip r:embed="rId4"/>
            <a:stretch>
              <a:fillRect l="0" t="0" r="0" b="0"/>
            </a:stretch>
          </a:blipFill>
        </p:spPr>
      </p:sp>
      <p:sp>
        <p:nvSpPr>
          <p:cNvPr name="TextBox 15" id="15"/>
          <p:cNvSpPr txBox="true"/>
          <p:nvPr/>
        </p:nvSpPr>
        <p:spPr>
          <a:xfrm rot="0">
            <a:off x="2769470" y="517853"/>
            <a:ext cx="4160952" cy="1250061"/>
          </a:xfrm>
          <a:prstGeom prst="rect">
            <a:avLst/>
          </a:prstGeom>
        </p:spPr>
        <p:txBody>
          <a:bodyPr anchor="t" rtlCol="false" tIns="0" lIns="0" bIns="0" rIns="0">
            <a:spAutoFit/>
          </a:bodyPr>
          <a:lstStyle/>
          <a:p>
            <a:pPr algn="just" marL="0" indent="0" lvl="0">
              <a:lnSpc>
                <a:spcPts val="10212"/>
              </a:lnSpc>
              <a:spcBef>
                <a:spcPct val="0"/>
              </a:spcBef>
            </a:pPr>
            <a:r>
              <a:rPr lang="en-US" sz="7400" spc="725">
                <a:solidFill>
                  <a:srgbClr val="0B1320"/>
                </a:solidFill>
                <a:latin typeface="Oswald Bold"/>
              </a:rPr>
              <a:t>RESULTS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887923">
            <a:off x="15028956" y="-5060740"/>
            <a:ext cx="7032580" cy="7216267"/>
          </a:xfrm>
          <a:custGeom>
            <a:avLst/>
            <a:gdLst/>
            <a:ahLst/>
            <a:cxnLst/>
            <a:rect r="r" b="b" t="t" l="l"/>
            <a:pathLst>
              <a:path h="7216267" w="7032580">
                <a:moveTo>
                  <a:pt x="0" y="0"/>
                </a:moveTo>
                <a:lnTo>
                  <a:pt x="7032580" y="0"/>
                </a:lnTo>
                <a:lnTo>
                  <a:pt x="7032580" y="7216268"/>
                </a:lnTo>
                <a:lnTo>
                  <a:pt x="0" y="72162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26491" y="552731"/>
            <a:ext cx="9537014" cy="1250061"/>
          </a:xfrm>
          <a:prstGeom prst="rect">
            <a:avLst/>
          </a:prstGeom>
        </p:spPr>
        <p:txBody>
          <a:bodyPr anchor="t" rtlCol="false" tIns="0" lIns="0" bIns="0" rIns="0">
            <a:spAutoFit/>
          </a:bodyPr>
          <a:lstStyle/>
          <a:p>
            <a:pPr marL="0" indent="0" lvl="0">
              <a:lnSpc>
                <a:spcPts val="10212"/>
              </a:lnSpc>
              <a:spcBef>
                <a:spcPct val="0"/>
              </a:spcBef>
            </a:pPr>
            <a:r>
              <a:rPr lang="en-US" sz="7400" spc="725">
                <a:solidFill>
                  <a:srgbClr val="0B1320"/>
                </a:solidFill>
                <a:latin typeface="Oswald Bold"/>
              </a:rPr>
              <a:t>NUMBER OF DCS</a:t>
            </a:r>
          </a:p>
        </p:txBody>
      </p:sp>
      <p:grpSp>
        <p:nvGrpSpPr>
          <p:cNvPr name="Group 4" id="4"/>
          <p:cNvGrpSpPr/>
          <p:nvPr/>
        </p:nvGrpSpPr>
        <p:grpSpPr>
          <a:xfrm rot="0">
            <a:off x="16450551" y="8878715"/>
            <a:ext cx="2094695" cy="2377721"/>
            <a:chOff x="0" y="0"/>
            <a:chExt cx="551689" cy="626231"/>
          </a:xfrm>
        </p:grpSpPr>
        <p:sp>
          <p:nvSpPr>
            <p:cNvPr name="Freeform 5" id="5"/>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2F6394"/>
            </a:solidFill>
          </p:spPr>
        </p:sp>
        <p:sp>
          <p:nvSpPr>
            <p:cNvPr name="TextBox 6" id="6"/>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341801" y="-1701165"/>
            <a:ext cx="2094695" cy="2377721"/>
            <a:chOff x="0" y="0"/>
            <a:chExt cx="551689" cy="626231"/>
          </a:xfrm>
        </p:grpSpPr>
        <p:sp>
          <p:nvSpPr>
            <p:cNvPr name="Freeform 8" id="8"/>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2F6394"/>
            </a:solidFill>
          </p:spPr>
        </p:sp>
        <p:sp>
          <p:nvSpPr>
            <p:cNvPr name="TextBox 9" id="9"/>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Freeform 10" id="10"/>
          <p:cNvSpPr/>
          <p:nvPr/>
        </p:nvSpPr>
        <p:spPr>
          <a:xfrm flipH="false" flipV="false" rot="0">
            <a:off x="149832" y="2095272"/>
            <a:ext cx="11178819" cy="6655297"/>
          </a:xfrm>
          <a:custGeom>
            <a:avLst/>
            <a:gdLst/>
            <a:ahLst/>
            <a:cxnLst/>
            <a:rect r="r" b="b" t="t" l="l"/>
            <a:pathLst>
              <a:path h="6655297" w="11178819">
                <a:moveTo>
                  <a:pt x="0" y="0"/>
                </a:moveTo>
                <a:lnTo>
                  <a:pt x="11178819" y="0"/>
                </a:lnTo>
                <a:lnTo>
                  <a:pt x="11178819" y="6655297"/>
                </a:lnTo>
                <a:lnTo>
                  <a:pt x="0" y="6655297"/>
                </a:lnTo>
                <a:lnTo>
                  <a:pt x="0" y="0"/>
                </a:lnTo>
                <a:close/>
              </a:path>
            </a:pathLst>
          </a:custGeom>
          <a:blipFill>
            <a:blip r:embed="rId4"/>
            <a:stretch>
              <a:fillRect l="0" t="0" r="0" b="0"/>
            </a:stretch>
          </a:blipFill>
        </p:spPr>
      </p:sp>
      <p:sp>
        <p:nvSpPr>
          <p:cNvPr name="Freeform 11" id="11"/>
          <p:cNvSpPr/>
          <p:nvPr/>
        </p:nvSpPr>
        <p:spPr>
          <a:xfrm flipH="false" flipV="false" rot="0">
            <a:off x="149832" y="8814642"/>
            <a:ext cx="11178819" cy="758445"/>
          </a:xfrm>
          <a:custGeom>
            <a:avLst/>
            <a:gdLst/>
            <a:ahLst/>
            <a:cxnLst/>
            <a:rect r="r" b="b" t="t" l="l"/>
            <a:pathLst>
              <a:path h="758445" w="11178819">
                <a:moveTo>
                  <a:pt x="0" y="0"/>
                </a:moveTo>
                <a:lnTo>
                  <a:pt x="11178819" y="0"/>
                </a:lnTo>
                <a:lnTo>
                  <a:pt x="11178819" y="758445"/>
                </a:lnTo>
                <a:lnTo>
                  <a:pt x="0" y="758445"/>
                </a:lnTo>
                <a:lnTo>
                  <a:pt x="0" y="0"/>
                </a:lnTo>
                <a:close/>
              </a:path>
            </a:pathLst>
          </a:custGeom>
          <a:blipFill>
            <a:blip r:embed="rId5"/>
            <a:stretch>
              <a:fillRect l="0" t="0" r="0" b="0"/>
            </a:stretch>
          </a:blipFill>
        </p:spPr>
      </p:sp>
      <p:sp>
        <p:nvSpPr>
          <p:cNvPr name="TextBox 12" id="12"/>
          <p:cNvSpPr txBox="true"/>
          <p:nvPr/>
        </p:nvSpPr>
        <p:spPr>
          <a:xfrm rot="0">
            <a:off x="11512264" y="647981"/>
            <a:ext cx="4938286" cy="1298575"/>
          </a:xfrm>
          <a:prstGeom prst="rect">
            <a:avLst/>
          </a:prstGeom>
        </p:spPr>
        <p:txBody>
          <a:bodyPr anchor="t" rtlCol="false" tIns="0" lIns="0" bIns="0" rIns="0">
            <a:spAutoFit/>
          </a:bodyPr>
          <a:lstStyle/>
          <a:p>
            <a:pPr algn="just">
              <a:lnSpc>
                <a:spcPts val="2600"/>
              </a:lnSpc>
              <a:spcBef>
                <a:spcPct val="0"/>
              </a:spcBef>
            </a:pPr>
            <a:r>
              <a:rPr lang="en-US" sz="2000">
                <a:solidFill>
                  <a:srgbClr val="0B1320"/>
                </a:solidFill>
                <a:latin typeface="Open Sauce"/>
              </a:rPr>
              <a:t>Every three runs,</a:t>
            </a:r>
            <a:r>
              <a:rPr lang="en-US" sz="2000">
                <a:solidFill>
                  <a:srgbClr val="0B1320"/>
                </a:solidFill>
                <a:latin typeface="Open Sauce Bold"/>
              </a:rPr>
              <a:t> </a:t>
            </a:r>
            <a:r>
              <a:rPr lang="en-US" sz="2000">
                <a:solidFill>
                  <a:srgbClr val="0B1320"/>
                </a:solidFill>
                <a:latin typeface="Open Sauce"/>
              </a:rPr>
              <a:t>we increase the number of DCs, </a:t>
            </a:r>
            <a:r>
              <a:rPr lang="en-US" sz="2000">
                <a:solidFill>
                  <a:srgbClr val="2F6394"/>
                </a:solidFill>
                <a:latin typeface="Open Sauce Bold"/>
              </a:rPr>
              <a:t>to monitor how the performances of the model evolve in function of the number of DCs</a:t>
            </a:r>
          </a:p>
        </p:txBody>
      </p:sp>
      <p:sp>
        <p:nvSpPr>
          <p:cNvPr name="TextBox 13" id="13"/>
          <p:cNvSpPr txBox="true"/>
          <p:nvPr/>
        </p:nvSpPr>
        <p:spPr>
          <a:xfrm rot="0">
            <a:off x="12401361" y="2432338"/>
            <a:ext cx="5548669" cy="974725"/>
          </a:xfrm>
          <a:prstGeom prst="rect">
            <a:avLst/>
          </a:prstGeom>
        </p:spPr>
        <p:txBody>
          <a:bodyPr anchor="t" rtlCol="false" tIns="0" lIns="0" bIns="0" rIns="0">
            <a:spAutoFit/>
          </a:bodyPr>
          <a:lstStyle/>
          <a:p>
            <a:pPr algn="just">
              <a:lnSpc>
                <a:spcPts val="2600"/>
              </a:lnSpc>
              <a:spcBef>
                <a:spcPct val="0"/>
              </a:spcBef>
            </a:pPr>
            <a:r>
              <a:rPr lang="en-US" sz="2000">
                <a:solidFill>
                  <a:srgbClr val="0B1320"/>
                </a:solidFill>
                <a:latin typeface="Open Sauce"/>
              </a:rPr>
              <a:t>In the first set of runs, there is only one DC in the model. In the following sets, </a:t>
            </a:r>
            <a:r>
              <a:rPr lang="en-US" sz="2000">
                <a:solidFill>
                  <a:srgbClr val="0B1320"/>
                </a:solidFill>
                <a:latin typeface="Open Sauce Bold"/>
              </a:rPr>
              <a:t>we add one DC per set of runs.</a:t>
            </a:r>
          </a:p>
        </p:txBody>
      </p:sp>
      <p:sp>
        <p:nvSpPr>
          <p:cNvPr name="TextBox 14" id="14"/>
          <p:cNvSpPr txBox="true"/>
          <p:nvPr/>
        </p:nvSpPr>
        <p:spPr>
          <a:xfrm rot="0">
            <a:off x="11577165" y="3975100"/>
            <a:ext cx="6534164" cy="1335405"/>
          </a:xfrm>
          <a:prstGeom prst="rect">
            <a:avLst/>
          </a:prstGeom>
        </p:spPr>
        <p:txBody>
          <a:bodyPr anchor="t" rtlCol="false" tIns="0" lIns="0" bIns="0" rIns="0">
            <a:spAutoFit/>
          </a:bodyPr>
          <a:lstStyle/>
          <a:p>
            <a:pPr algn="just">
              <a:lnSpc>
                <a:spcPts val="2600"/>
              </a:lnSpc>
            </a:pPr>
            <a:r>
              <a:rPr lang="en-US" sz="2000">
                <a:solidFill>
                  <a:srgbClr val="2F6394"/>
                </a:solidFill>
                <a:latin typeface="Open Sauce Bold"/>
              </a:rPr>
              <a:t>NB:</a:t>
            </a:r>
            <a:r>
              <a:rPr lang="en-US" sz="2000">
                <a:solidFill>
                  <a:srgbClr val="0B1320"/>
                </a:solidFill>
                <a:latin typeface="Open Sauce"/>
              </a:rPr>
              <a:t>  the level of safety stocks is always constant (like in our original model):</a:t>
            </a:r>
          </a:p>
          <a:p>
            <a:pPr algn="just">
              <a:lnSpc>
                <a:spcPts val="2600"/>
              </a:lnSpc>
            </a:pPr>
            <a:r>
              <a:rPr lang="en-US" sz="2000">
                <a:solidFill>
                  <a:srgbClr val="0B1320"/>
                </a:solidFill>
                <a:latin typeface="Open Sauce"/>
              </a:rPr>
              <a:t>SS at store = 0,   SS at DC = 225</a:t>
            </a:r>
          </a:p>
          <a:p>
            <a:pPr algn="just">
              <a:lnSpc>
                <a:spcPts val="2859"/>
              </a:lnSpc>
              <a:spcBef>
                <a:spcPct val="0"/>
              </a:spcBef>
            </a:pPr>
          </a:p>
        </p:txBody>
      </p:sp>
      <p:sp>
        <p:nvSpPr>
          <p:cNvPr name="TextBox 15" id="15"/>
          <p:cNvSpPr txBox="true"/>
          <p:nvPr/>
        </p:nvSpPr>
        <p:spPr>
          <a:xfrm rot="0">
            <a:off x="11577165" y="5882005"/>
            <a:ext cx="6546501" cy="2270125"/>
          </a:xfrm>
          <a:prstGeom prst="rect">
            <a:avLst/>
          </a:prstGeom>
        </p:spPr>
        <p:txBody>
          <a:bodyPr anchor="t" rtlCol="false" tIns="0" lIns="0" bIns="0" rIns="0">
            <a:spAutoFit/>
          </a:bodyPr>
          <a:lstStyle/>
          <a:p>
            <a:pPr algn="just">
              <a:lnSpc>
                <a:spcPts val="2600"/>
              </a:lnSpc>
              <a:spcBef>
                <a:spcPct val="0"/>
              </a:spcBef>
            </a:pPr>
            <a:r>
              <a:rPr lang="en-US" sz="2000">
                <a:solidFill>
                  <a:srgbClr val="0B1320"/>
                </a:solidFill>
                <a:latin typeface="Open Sauce"/>
              </a:rPr>
              <a:t>It is evident from the graph that the performances change in a significative way together with the number of DCs: the more the DCs, the better our results. We notice that </a:t>
            </a:r>
            <a:r>
              <a:rPr lang="en-US" sz="2000">
                <a:solidFill>
                  <a:srgbClr val="30CF3B"/>
                </a:solidFill>
                <a:latin typeface="Open Sauce Bold"/>
              </a:rPr>
              <a:t>3 DCs</a:t>
            </a:r>
            <a:r>
              <a:rPr lang="en-US" sz="2000">
                <a:solidFill>
                  <a:srgbClr val="0B1320"/>
                </a:solidFill>
                <a:latin typeface="Open Sauce"/>
              </a:rPr>
              <a:t> is a good compromise: it is the minimum number of DCs that allows us to get an IFR higher than 60 during the pandemic and an average IFR in normal times above 95%</a:t>
            </a:r>
          </a:p>
        </p:txBody>
      </p:sp>
      <p:sp>
        <p:nvSpPr>
          <p:cNvPr name="TextBox 16" id="16"/>
          <p:cNvSpPr txBox="true"/>
          <p:nvPr/>
        </p:nvSpPr>
        <p:spPr>
          <a:xfrm rot="0">
            <a:off x="1374853" y="9696912"/>
            <a:ext cx="15709268" cy="388620"/>
          </a:xfrm>
          <a:prstGeom prst="rect">
            <a:avLst/>
          </a:prstGeom>
        </p:spPr>
        <p:txBody>
          <a:bodyPr anchor="t" rtlCol="false" tIns="0" lIns="0" bIns="0" rIns="0">
            <a:spAutoFit/>
          </a:bodyPr>
          <a:lstStyle/>
          <a:p>
            <a:pPr algn="ctr">
              <a:lnSpc>
                <a:spcPts val="3119"/>
              </a:lnSpc>
              <a:spcBef>
                <a:spcPct val="0"/>
              </a:spcBef>
            </a:pPr>
            <a:r>
              <a:rPr lang="en-US" sz="2399">
                <a:solidFill>
                  <a:srgbClr val="3F8FF8"/>
                </a:solidFill>
                <a:latin typeface="Open Sauce Bold"/>
              </a:rPr>
              <a:t>Also the ANOVA signals -quantitatively- that with different DCs we get different results of IFR</a:t>
            </a:r>
          </a:p>
        </p:txBody>
      </p:sp>
      <p:sp>
        <p:nvSpPr>
          <p:cNvPr name="AutoShape 17" id="17"/>
          <p:cNvSpPr/>
          <p:nvPr/>
        </p:nvSpPr>
        <p:spPr>
          <a:xfrm>
            <a:off x="13981408" y="1946556"/>
            <a:ext cx="1194288" cy="514357"/>
          </a:xfrm>
          <a:prstGeom prst="line">
            <a:avLst/>
          </a:prstGeom>
          <a:ln cap="flat" w="38100">
            <a:solidFill>
              <a:srgbClr val="000000"/>
            </a:solidFill>
            <a:prstDash val="solid"/>
            <a:headEnd type="none" len="sm" w="sm"/>
            <a:tailEnd type="arrow" len="sm" w="med"/>
          </a:ln>
        </p:spPr>
      </p:sp>
      <p:sp>
        <p:nvSpPr>
          <p:cNvPr name="TextBox 18" id="18"/>
          <p:cNvSpPr txBox="true"/>
          <p:nvPr/>
        </p:nvSpPr>
        <p:spPr>
          <a:xfrm rot="0">
            <a:off x="11512264" y="9174815"/>
            <a:ext cx="1633984" cy="361315"/>
          </a:xfrm>
          <a:prstGeom prst="rect">
            <a:avLst/>
          </a:prstGeom>
        </p:spPr>
        <p:txBody>
          <a:bodyPr anchor="t" rtlCol="false" tIns="0" lIns="0" bIns="0" rIns="0">
            <a:spAutoFit/>
          </a:bodyPr>
          <a:lstStyle/>
          <a:p>
            <a:pPr algn="ctr">
              <a:lnSpc>
                <a:spcPts val="2989"/>
              </a:lnSpc>
              <a:spcBef>
                <a:spcPct val="0"/>
              </a:spcBef>
            </a:pPr>
            <a:r>
              <a:rPr lang="en-US" sz="2299">
                <a:solidFill>
                  <a:srgbClr val="000000"/>
                </a:solidFill>
                <a:latin typeface="Open Sauce Bold"/>
              </a:rPr>
              <a:t>&lt;5% (alpha)</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887923">
            <a:off x="12887308" y="-4620247"/>
            <a:ext cx="7032580" cy="7216267"/>
          </a:xfrm>
          <a:custGeom>
            <a:avLst/>
            <a:gdLst/>
            <a:ahLst/>
            <a:cxnLst/>
            <a:rect r="r" b="b" t="t" l="l"/>
            <a:pathLst>
              <a:path h="7216267" w="7032580">
                <a:moveTo>
                  <a:pt x="0" y="0"/>
                </a:moveTo>
                <a:lnTo>
                  <a:pt x="7032580" y="0"/>
                </a:lnTo>
                <a:lnTo>
                  <a:pt x="7032580" y="7216267"/>
                </a:lnTo>
                <a:lnTo>
                  <a:pt x="0" y="72162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6403598" y="8969352"/>
            <a:ext cx="2094695" cy="1765400"/>
            <a:chOff x="0" y="0"/>
            <a:chExt cx="551689" cy="464961"/>
          </a:xfrm>
        </p:grpSpPr>
        <p:sp>
          <p:nvSpPr>
            <p:cNvPr name="Freeform 4" id="4"/>
            <p:cNvSpPr/>
            <p:nvPr/>
          </p:nvSpPr>
          <p:spPr>
            <a:xfrm flipH="false" flipV="false" rot="0">
              <a:off x="0" y="0"/>
              <a:ext cx="551689" cy="464961"/>
            </a:xfrm>
            <a:custGeom>
              <a:avLst/>
              <a:gdLst/>
              <a:ahLst/>
              <a:cxnLst/>
              <a:rect r="r" b="b" t="t" l="l"/>
              <a:pathLst>
                <a:path h="464961" w="551689">
                  <a:moveTo>
                    <a:pt x="0" y="0"/>
                  </a:moveTo>
                  <a:lnTo>
                    <a:pt x="551689" y="0"/>
                  </a:lnTo>
                  <a:lnTo>
                    <a:pt x="551689" y="464961"/>
                  </a:lnTo>
                  <a:lnTo>
                    <a:pt x="0" y="464961"/>
                  </a:lnTo>
                  <a:close/>
                </a:path>
              </a:pathLst>
            </a:custGeom>
            <a:solidFill>
              <a:srgbClr val="2F6394"/>
            </a:solidFill>
          </p:spPr>
        </p:sp>
        <p:sp>
          <p:nvSpPr>
            <p:cNvPr name="TextBox 5" id="5"/>
            <p:cNvSpPr txBox="true"/>
            <p:nvPr/>
          </p:nvSpPr>
          <p:spPr>
            <a:xfrm>
              <a:off x="0" y="-19050"/>
              <a:ext cx="551689" cy="484011"/>
            </a:xfrm>
            <a:prstGeom prst="rect">
              <a:avLst/>
            </a:prstGeom>
          </p:spPr>
          <p:txBody>
            <a:bodyPr anchor="ctr" rtlCol="false" tIns="50800" lIns="50800" bIns="50800" rIns="50800"/>
            <a:lstStyle/>
            <a:p>
              <a:pPr algn="ctr">
                <a:lnSpc>
                  <a:spcPts val="2859"/>
                </a:lnSpc>
              </a:pPr>
            </a:p>
          </p:txBody>
        </p:sp>
      </p:grpSp>
      <p:grpSp>
        <p:nvGrpSpPr>
          <p:cNvPr name="Group 6" id="6"/>
          <p:cNvGrpSpPr/>
          <p:nvPr/>
        </p:nvGrpSpPr>
        <p:grpSpPr>
          <a:xfrm rot="0">
            <a:off x="-224419" y="-1653821"/>
            <a:ext cx="2094695" cy="2377721"/>
            <a:chOff x="0" y="0"/>
            <a:chExt cx="551689" cy="626231"/>
          </a:xfrm>
        </p:grpSpPr>
        <p:sp>
          <p:nvSpPr>
            <p:cNvPr name="Freeform 7" id="7"/>
            <p:cNvSpPr/>
            <p:nvPr/>
          </p:nvSpPr>
          <p:spPr>
            <a:xfrm flipH="false" flipV="false" rot="0">
              <a:off x="0" y="0"/>
              <a:ext cx="551689" cy="626231"/>
            </a:xfrm>
            <a:custGeom>
              <a:avLst/>
              <a:gdLst/>
              <a:ahLst/>
              <a:cxnLst/>
              <a:rect r="r" b="b" t="t" l="l"/>
              <a:pathLst>
                <a:path h="626231" w="551689">
                  <a:moveTo>
                    <a:pt x="0" y="0"/>
                  </a:moveTo>
                  <a:lnTo>
                    <a:pt x="551689" y="0"/>
                  </a:lnTo>
                  <a:lnTo>
                    <a:pt x="551689" y="626231"/>
                  </a:lnTo>
                  <a:lnTo>
                    <a:pt x="0" y="626231"/>
                  </a:lnTo>
                  <a:close/>
                </a:path>
              </a:pathLst>
            </a:custGeom>
            <a:solidFill>
              <a:srgbClr val="2F6394"/>
            </a:solidFill>
          </p:spPr>
        </p:sp>
        <p:sp>
          <p:nvSpPr>
            <p:cNvPr name="TextBox 8" id="8"/>
            <p:cNvSpPr txBox="true"/>
            <p:nvPr/>
          </p:nvSpPr>
          <p:spPr>
            <a:xfrm>
              <a:off x="0" y="-19050"/>
              <a:ext cx="551689" cy="645281"/>
            </a:xfrm>
            <a:prstGeom prst="rect">
              <a:avLst/>
            </a:prstGeom>
          </p:spPr>
          <p:txBody>
            <a:bodyPr anchor="ctr" rtlCol="false" tIns="50800" lIns="50800" bIns="50800" rIns="50800"/>
            <a:lstStyle/>
            <a:p>
              <a:pPr algn="ctr">
                <a:lnSpc>
                  <a:spcPts val="2859"/>
                </a:lnSpc>
              </a:pPr>
            </a:p>
          </p:txBody>
        </p:sp>
      </p:grpSp>
      <p:sp>
        <p:nvSpPr>
          <p:cNvPr name="Freeform 9" id="9"/>
          <p:cNvSpPr/>
          <p:nvPr/>
        </p:nvSpPr>
        <p:spPr>
          <a:xfrm flipH="false" flipV="false" rot="0">
            <a:off x="97330" y="2125535"/>
            <a:ext cx="11436146" cy="6730787"/>
          </a:xfrm>
          <a:custGeom>
            <a:avLst/>
            <a:gdLst/>
            <a:ahLst/>
            <a:cxnLst/>
            <a:rect r="r" b="b" t="t" l="l"/>
            <a:pathLst>
              <a:path h="6730787" w="11436146">
                <a:moveTo>
                  <a:pt x="0" y="0"/>
                </a:moveTo>
                <a:lnTo>
                  <a:pt x="11436146" y="0"/>
                </a:lnTo>
                <a:lnTo>
                  <a:pt x="11436146" y="6730787"/>
                </a:lnTo>
                <a:lnTo>
                  <a:pt x="0" y="6730787"/>
                </a:lnTo>
                <a:lnTo>
                  <a:pt x="0" y="0"/>
                </a:lnTo>
                <a:close/>
              </a:path>
            </a:pathLst>
          </a:custGeom>
          <a:blipFill>
            <a:blip r:embed="rId4"/>
            <a:stretch>
              <a:fillRect l="0" t="0" r="0" b="0"/>
            </a:stretch>
          </a:blipFill>
        </p:spPr>
      </p:sp>
      <p:sp>
        <p:nvSpPr>
          <p:cNvPr name="Freeform 10" id="10"/>
          <p:cNvSpPr/>
          <p:nvPr/>
        </p:nvSpPr>
        <p:spPr>
          <a:xfrm flipH="false" flipV="false" rot="0">
            <a:off x="97330" y="8922728"/>
            <a:ext cx="10914075" cy="671144"/>
          </a:xfrm>
          <a:custGeom>
            <a:avLst/>
            <a:gdLst/>
            <a:ahLst/>
            <a:cxnLst/>
            <a:rect r="r" b="b" t="t" l="l"/>
            <a:pathLst>
              <a:path h="671144" w="10914075">
                <a:moveTo>
                  <a:pt x="0" y="0"/>
                </a:moveTo>
                <a:lnTo>
                  <a:pt x="10914074" y="0"/>
                </a:lnTo>
                <a:lnTo>
                  <a:pt x="10914074" y="671144"/>
                </a:lnTo>
                <a:lnTo>
                  <a:pt x="0" y="671144"/>
                </a:lnTo>
                <a:lnTo>
                  <a:pt x="0" y="0"/>
                </a:lnTo>
                <a:close/>
              </a:path>
            </a:pathLst>
          </a:custGeom>
          <a:blipFill>
            <a:blip r:embed="rId5"/>
            <a:stretch>
              <a:fillRect l="0" t="0" r="0" b="0"/>
            </a:stretch>
          </a:blipFill>
        </p:spPr>
      </p:sp>
      <p:grpSp>
        <p:nvGrpSpPr>
          <p:cNvPr name="Group 11" id="11"/>
          <p:cNvGrpSpPr/>
          <p:nvPr/>
        </p:nvGrpSpPr>
        <p:grpSpPr>
          <a:xfrm rot="0">
            <a:off x="11700914" y="5990698"/>
            <a:ext cx="6138051" cy="1355240"/>
            <a:chOff x="0" y="0"/>
            <a:chExt cx="1616606" cy="356936"/>
          </a:xfrm>
        </p:grpSpPr>
        <p:sp>
          <p:nvSpPr>
            <p:cNvPr name="Freeform 12" id="12"/>
            <p:cNvSpPr/>
            <p:nvPr/>
          </p:nvSpPr>
          <p:spPr>
            <a:xfrm flipH="false" flipV="false" rot="0">
              <a:off x="0" y="0"/>
              <a:ext cx="1616606" cy="356936"/>
            </a:xfrm>
            <a:custGeom>
              <a:avLst/>
              <a:gdLst/>
              <a:ahLst/>
              <a:cxnLst/>
              <a:rect r="r" b="b" t="t" l="l"/>
              <a:pathLst>
                <a:path h="356936" w="1616606">
                  <a:moveTo>
                    <a:pt x="0" y="0"/>
                  </a:moveTo>
                  <a:lnTo>
                    <a:pt x="1616606" y="0"/>
                  </a:lnTo>
                  <a:lnTo>
                    <a:pt x="1616606" y="356936"/>
                  </a:lnTo>
                  <a:lnTo>
                    <a:pt x="0" y="356936"/>
                  </a:lnTo>
                  <a:close/>
                </a:path>
              </a:pathLst>
            </a:custGeom>
            <a:solidFill>
              <a:srgbClr val="000000">
                <a:alpha val="0"/>
              </a:srgbClr>
            </a:solidFill>
            <a:ln w="57150" cap="sq">
              <a:solidFill>
                <a:srgbClr val="3F8FF8"/>
              </a:solidFill>
              <a:prstDash val="solid"/>
              <a:miter/>
            </a:ln>
          </p:spPr>
        </p:sp>
        <p:sp>
          <p:nvSpPr>
            <p:cNvPr name="TextBox 13" id="13"/>
            <p:cNvSpPr txBox="true"/>
            <p:nvPr/>
          </p:nvSpPr>
          <p:spPr>
            <a:xfrm>
              <a:off x="0" y="-19050"/>
              <a:ext cx="1616606" cy="375986"/>
            </a:xfrm>
            <a:prstGeom prst="rect">
              <a:avLst/>
            </a:prstGeom>
          </p:spPr>
          <p:txBody>
            <a:bodyPr anchor="ctr" rtlCol="false" tIns="50800" lIns="50800" bIns="50800" rIns="50800"/>
            <a:lstStyle/>
            <a:p>
              <a:pPr algn="ctr">
                <a:lnSpc>
                  <a:spcPts val="2859"/>
                </a:lnSpc>
              </a:pPr>
            </a:p>
          </p:txBody>
        </p:sp>
      </p:grpSp>
      <p:sp>
        <p:nvSpPr>
          <p:cNvPr name="TextBox 14" id="14"/>
          <p:cNvSpPr txBox="true"/>
          <p:nvPr/>
        </p:nvSpPr>
        <p:spPr>
          <a:xfrm rot="0">
            <a:off x="622759" y="600075"/>
            <a:ext cx="9537014" cy="1250061"/>
          </a:xfrm>
          <a:prstGeom prst="rect">
            <a:avLst/>
          </a:prstGeom>
        </p:spPr>
        <p:txBody>
          <a:bodyPr anchor="t" rtlCol="false" tIns="0" lIns="0" bIns="0" rIns="0">
            <a:spAutoFit/>
          </a:bodyPr>
          <a:lstStyle/>
          <a:p>
            <a:pPr marL="0" indent="0" lvl="0">
              <a:lnSpc>
                <a:spcPts val="10212"/>
              </a:lnSpc>
              <a:spcBef>
                <a:spcPct val="0"/>
              </a:spcBef>
            </a:pPr>
            <a:r>
              <a:rPr lang="en-US" sz="7400" spc="725">
                <a:solidFill>
                  <a:srgbClr val="0B1320"/>
                </a:solidFill>
                <a:latin typeface="Oswald Bold"/>
              </a:rPr>
              <a:t>SAFETY STOCKS</a:t>
            </a:r>
          </a:p>
        </p:txBody>
      </p:sp>
      <p:sp>
        <p:nvSpPr>
          <p:cNvPr name="TextBox 15" id="15"/>
          <p:cNvSpPr txBox="true"/>
          <p:nvPr/>
        </p:nvSpPr>
        <p:spPr>
          <a:xfrm rot="0">
            <a:off x="11737583" y="2700103"/>
            <a:ext cx="6101381" cy="1076960"/>
          </a:xfrm>
          <a:prstGeom prst="rect">
            <a:avLst/>
          </a:prstGeom>
        </p:spPr>
        <p:txBody>
          <a:bodyPr anchor="t" rtlCol="false" tIns="0" lIns="0" bIns="0" rIns="0">
            <a:spAutoFit/>
          </a:bodyPr>
          <a:lstStyle/>
          <a:p>
            <a:pPr algn="just">
              <a:lnSpc>
                <a:spcPts val="2859"/>
              </a:lnSpc>
              <a:spcBef>
                <a:spcPct val="0"/>
              </a:spcBef>
            </a:pPr>
            <a:r>
              <a:rPr lang="en-US" sz="2199">
                <a:solidFill>
                  <a:srgbClr val="0B1320"/>
                </a:solidFill>
                <a:latin typeface="Open Sauce"/>
              </a:rPr>
              <a:t>We took the original model, and in each battery of runs we kept all parameters constant but the number of safety stocks.</a:t>
            </a:r>
          </a:p>
        </p:txBody>
      </p:sp>
      <p:sp>
        <p:nvSpPr>
          <p:cNvPr name="TextBox 16" id="16"/>
          <p:cNvSpPr txBox="true"/>
          <p:nvPr/>
        </p:nvSpPr>
        <p:spPr>
          <a:xfrm rot="0">
            <a:off x="11737583" y="4310284"/>
            <a:ext cx="6101381" cy="1438910"/>
          </a:xfrm>
          <a:prstGeom prst="rect">
            <a:avLst/>
          </a:prstGeom>
        </p:spPr>
        <p:txBody>
          <a:bodyPr anchor="t" rtlCol="false" tIns="0" lIns="0" bIns="0" rIns="0">
            <a:spAutoFit/>
          </a:bodyPr>
          <a:lstStyle/>
          <a:p>
            <a:pPr algn="just">
              <a:lnSpc>
                <a:spcPts val="2859"/>
              </a:lnSpc>
              <a:spcBef>
                <a:spcPct val="0"/>
              </a:spcBef>
            </a:pPr>
            <a:r>
              <a:rPr lang="en-US" sz="2199">
                <a:solidFill>
                  <a:srgbClr val="0B1320"/>
                </a:solidFill>
                <a:latin typeface="Open Sauce Bold"/>
              </a:rPr>
              <a:t>SS of stores:</a:t>
            </a:r>
            <a:r>
              <a:rPr lang="en-US" sz="2199">
                <a:solidFill>
                  <a:srgbClr val="0B1320"/>
                </a:solidFill>
                <a:latin typeface="Open Sauce"/>
              </a:rPr>
              <a:t> we decided to not investigate this variable. In the real world, the SS held at the DC are way more important than those held by the stores</a:t>
            </a:r>
          </a:p>
        </p:txBody>
      </p:sp>
      <p:sp>
        <p:nvSpPr>
          <p:cNvPr name="TextBox 17" id="17"/>
          <p:cNvSpPr txBox="true"/>
          <p:nvPr/>
        </p:nvSpPr>
        <p:spPr>
          <a:xfrm rot="0">
            <a:off x="11971147" y="6120313"/>
            <a:ext cx="5634254" cy="1076960"/>
          </a:xfrm>
          <a:prstGeom prst="rect">
            <a:avLst/>
          </a:prstGeom>
        </p:spPr>
        <p:txBody>
          <a:bodyPr anchor="t" rtlCol="false" tIns="0" lIns="0" bIns="0" rIns="0">
            <a:spAutoFit/>
          </a:bodyPr>
          <a:lstStyle/>
          <a:p>
            <a:pPr algn="just">
              <a:lnSpc>
                <a:spcPts val="2859"/>
              </a:lnSpc>
            </a:pPr>
            <a:r>
              <a:rPr lang="en-US" sz="2199">
                <a:solidFill>
                  <a:srgbClr val="0B1320"/>
                </a:solidFill>
                <a:latin typeface="Open Sauce"/>
              </a:rPr>
              <a:t>We try different values of Safety Stocks at DC:</a:t>
            </a:r>
          </a:p>
          <a:p>
            <a:pPr algn="just">
              <a:lnSpc>
                <a:spcPts val="2859"/>
              </a:lnSpc>
              <a:spcBef>
                <a:spcPct val="0"/>
              </a:spcBef>
            </a:pPr>
            <a:r>
              <a:rPr lang="en-US" sz="2199">
                <a:solidFill>
                  <a:srgbClr val="004AAD"/>
                </a:solidFill>
                <a:latin typeface="Open Sauce Bold"/>
              </a:rPr>
              <a:t>[0, 50, 100, 225, 300, 500]</a:t>
            </a:r>
          </a:p>
        </p:txBody>
      </p:sp>
      <p:sp>
        <p:nvSpPr>
          <p:cNvPr name="TextBox 18" id="18"/>
          <p:cNvSpPr txBox="true"/>
          <p:nvPr/>
        </p:nvSpPr>
        <p:spPr>
          <a:xfrm rot="0">
            <a:off x="1289366" y="9631972"/>
            <a:ext cx="15709268" cy="388620"/>
          </a:xfrm>
          <a:prstGeom prst="rect">
            <a:avLst/>
          </a:prstGeom>
        </p:spPr>
        <p:txBody>
          <a:bodyPr anchor="t" rtlCol="false" tIns="0" lIns="0" bIns="0" rIns="0">
            <a:spAutoFit/>
          </a:bodyPr>
          <a:lstStyle/>
          <a:p>
            <a:pPr algn="ctr">
              <a:lnSpc>
                <a:spcPts val="3119"/>
              </a:lnSpc>
              <a:spcBef>
                <a:spcPct val="0"/>
              </a:spcBef>
            </a:pPr>
            <a:r>
              <a:rPr lang="en-US" sz="2399">
                <a:solidFill>
                  <a:srgbClr val="3F8FF8"/>
                </a:solidFill>
                <a:latin typeface="Open Sauce Bold"/>
              </a:rPr>
              <a:t>Also the ANOVA signals -quantitatively- that with different SSs we get different results of IFR</a:t>
            </a:r>
          </a:p>
        </p:txBody>
      </p:sp>
      <p:sp>
        <p:nvSpPr>
          <p:cNvPr name="TextBox 19" id="19"/>
          <p:cNvSpPr txBox="true"/>
          <p:nvPr/>
        </p:nvSpPr>
        <p:spPr>
          <a:xfrm rot="0">
            <a:off x="11737583" y="7530442"/>
            <a:ext cx="6101381" cy="1438910"/>
          </a:xfrm>
          <a:prstGeom prst="rect">
            <a:avLst/>
          </a:prstGeom>
        </p:spPr>
        <p:txBody>
          <a:bodyPr anchor="t" rtlCol="false" tIns="0" lIns="0" bIns="0" rIns="0">
            <a:spAutoFit/>
          </a:bodyPr>
          <a:lstStyle/>
          <a:p>
            <a:pPr algn="just">
              <a:lnSpc>
                <a:spcPts val="2859"/>
              </a:lnSpc>
            </a:pPr>
            <a:r>
              <a:rPr lang="en-US" sz="2199">
                <a:solidFill>
                  <a:srgbClr val="2F6394"/>
                </a:solidFill>
                <a:latin typeface="Open Sauce Bold"/>
              </a:rPr>
              <a:t>NB:</a:t>
            </a:r>
            <a:r>
              <a:rPr lang="en-US" sz="2199">
                <a:solidFill>
                  <a:srgbClr val="0B1320"/>
                </a:solidFill>
                <a:latin typeface="Open Sauce"/>
              </a:rPr>
              <a:t>  the number of DCs is always constant (like in our original model):</a:t>
            </a:r>
          </a:p>
          <a:p>
            <a:pPr algn="just">
              <a:lnSpc>
                <a:spcPts val="2859"/>
              </a:lnSpc>
            </a:pPr>
            <a:r>
              <a:rPr lang="en-US" sz="2199">
                <a:solidFill>
                  <a:srgbClr val="0B1320"/>
                </a:solidFill>
                <a:latin typeface="Open Sauce Bold"/>
              </a:rPr>
              <a:t>#DCs = 3</a:t>
            </a:r>
          </a:p>
          <a:p>
            <a:pPr algn="just">
              <a:lnSpc>
                <a:spcPts val="2859"/>
              </a:lnSpc>
              <a:spcBef>
                <a:spcPct val="0"/>
              </a:spcBef>
            </a:pPr>
          </a:p>
        </p:txBody>
      </p:sp>
      <p:sp>
        <p:nvSpPr>
          <p:cNvPr name="TextBox 20" id="20"/>
          <p:cNvSpPr txBox="true"/>
          <p:nvPr/>
        </p:nvSpPr>
        <p:spPr>
          <a:xfrm rot="0">
            <a:off x="11154200" y="9188427"/>
            <a:ext cx="1633895" cy="361315"/>
          </a:xfrm>
          <a:prstGeom prst="rect">
            <a:avLst/>
          </a:prstGeom>
        </p:spPr>
        <p:txBody>
          <a:bodyPr anchor="t" rtlCol="false" tIns="0" lIns="0" bIns="0" rIns="0">
            <a:spAutoFit/>
          </a:bodyPr>
          <a:lstStyle/>
          <a:p>
            <a:pPr algn="ctr">
              <a:lnSpc>
                <a:spcPts val="2989"/>
              </a:lnSpc>
              <a:spcBef>
                <a:spcPct val="0"/>
              </a:spcBef>
            </a:pPr>
            <a:r>
              <a:rPr lang="en-US" sz="2299">
                <a:solidFill>
                  <a:srgbClr val="000000"/>
                </a:solidFill>
                <a:latin typeface="Open Sauce Bold"/>
              </a:rPr>
              <a:t>&lt;5% (alpha)</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C3F60"/>
        </a:solidFill>
      </p:bgPr>
    </p:bg>
    <p:spTree>
      <p:nvGrpSpPr>
        <p:cNvPr id="1" name=""/>
        <p:cNvGrpSpPr/>
        <p:nvPr/>
      </p:nvGrpSpPr>
      <p:grpSpPr>
        <a:xfrm>
          <a:off x="0" y="0"/>
          <a:ext cx="0" cy="0"/>
          <a:chOff x="0" y="0"/>
          <a:chExt cx="0" cy="0"/>
        </a:xfrm>
      </p:grpSpPr>
      <p:sp>
        <p:nvSpPr>
          <p:cNvPr name="Freeform 2" id="2"/>
          <p:cNvSpPr/>
          <p:nvPr/>
        </p:nvSpPr>
        <p:spPr>
          <a:xfrm flipH="false" flipV="false" rot="-10580377">
            <a:off x="9906792" y="-9309963"/>
            <a:ext cx="24036383" cy="24664199"/>
          </a:xfrm>
          <a:custGeom>
            <a:avLst/>
            <a:gdLst/>
            <a:ahLst/>
            <a:cxnLst/>
            <a:rect r="r" b="b" t="t" l="l"/>
            <a:pathLst>
              <a:path h="24664199" w="24036383">
                <a:moveTo>
                  <a:pt x="0" y="0"/>
                </a:moveTo>
                <a:lnTo>
                  <a:pt x="24036383" y="0"/>
                </a:lnTo>
                <a:lnTo>
                  <a:pt x="24036383" y="24664198"/>
                </a:lnTo>
                <a:lnTo>
                  <a:pt x="0" y="2466419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337215" y="2635723"/>
            <a:ext cx="8097687" cy="3241963"/>
          </a:xfrm>
          <a:prstGeom prst="rect">
            <a:avLst/>
          </a:prstGeom>
        </p:spPr>
        <p:txBody>
          <a:bodyPr anchor="t" rtlCol="false" tIns="0" lIns="0" bIns="0" rIns="0">
            <a:spAutoFit/>
          </a:bodyPr>
          <a:lstStyle/>
          <a:p>
            <a:pPr marL="0" indent="0" lvl="0">
              <a:lnSpc>
                <a:spcPts val="13015"/>
              </a:lnSpc>
              <a:spcBef>
                <a:spcPct val="0"/>
              </a:spcBef>
            </a:pPr>
            <a:r>
              <a:rPr lang="en-US" sz="9431" spc="924">
                <a:solidFill>
                  <a:srgbClr val="FFFFFF"/>
                </a:solidFill>
                <a:latin typeface="Oswald Bold"/>
              </a:rPr>
              <a:t>THANKS FOR WATCHING</a:t>
            </a:r>
          </a:p>
        </p:txBody>
      </p:sp>
      <p:sp>
        <p:nvSpPr>
          <p:cNvPr name="Freeform 4" id="4"/>
          <p:cNvSpPr/>
          <p:nvPr/>
        </p:nvSpPr>
        <p:spPr>
          <a:xfrm flipH="true" flipV="false" rot="0">
            <a:off x="-4254153" y="7476061"/>
            <a:ext cx="11881594" cy="3564478"/>
          </a:xfrm>
          <a:custGeom>
            <a:avLst/>
            <a:gdLst/>
            <a:ahLst/>
            <a:cxnLst/>
            <a:rect r="r" b="b" t="t" l="l"/>
            <a:pathLst>
              <a:path h="3564478" w="11881594">
                <a:moveTo>
                  <a:pt x="11881594" y="0"/>
                </a:moveTo>
                <a:lnTo>
                  <a:pt x="0" y="0"/>
                </a:lnTo>
                <a:lnTo>
                  <a:pt x="0" y="3564478"/>
                </a:lnTo>
                <a:lnTo>
                  <a:pt x="11881594" y="3564478"/>
                </a:lnTo>
                <a:lnTo>
                  <a:pt x="11881594"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B7CFE4"/>
        </a:solidFill>
      </p:bgPr>
    </p:bg>
    <p:spTree>
      <p:nvGrpSpPr>
        <p:cNvPr id="1" name=""/>
        <p:cNvGrpSpPr/>
        <p:nvPr/>
      </p:nvGrpSpPr>
      <p:grpSpPr>
        <a:xfrm>
          <a:off x="0" y="0"/>
          <a:ext cx="0" cy="0"/>
          <a:chOff x="0" y="0"/>
          <a:chExt cx="0" cy="0"/>
        </a:xfrm>
      </p:grpSpPr>
      <p:sp>
        <p:nvSpPr>
          <p:cNvPr name="Freeform 2" id="2" descr="Purple Abstract Wavy Lines"/>
          <p:cNvSpPr/>
          <p:nvPr/>
        </p:nvSpPr>
        <p:spPr>
          <a:xfrm flipH="false" flipV="false" rot="2016048">
            <a:off x="12243487" y="-1005305"/>
            <a:ext cx="10749463" cy="2687366"/>
          </a:xfrm>
          <a:custGeom>
            <a:avLst/>
            <a:gdLst/>
            <a:ahLst/>
            <a:cxnLst/>
            <a:rect r="r" b="b" t="t" l="l"/>
            <a:pathLst>
              <a:path h="2687366" w="10749463">
                <a:moveTo>
                  <a:pt x="0" y="0"/>
                </a:moveTo>
                <a:lnTo>
                  <a:pt x="10749463" y="0"/>
                </a:lnTo>
                <a:lnTo>
                  <a:pt x="10749463" y="2687365"/>
                </a:lnTo>
                <a:lnTo>
                  <a:pt x="0" y="268736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627704" y="1346236"/>
            <a:ext cx="3990482" cy="2369584"/>
            <a:chOff x="0" y="0"/>
            <a:chExt cx="5320643" cy="3159445"/>
          </a:xfrm>
        </p:grpSpPr>
        <p:sp>
          <p:nvSpPr>
            <p:cNvPr name="TextBox 4" id="4"/>
            <p:cNvSpPr txBox="true"/>
            <p:nvPr/>
          </p:nvSpPr>
          <p:spPr>
            <a:xfrm rot="0">
              <a:off x="0" y="-76200"/>
              <a:ext cx="5320643" cy="584200"/>
            </a:xfrm>
            <a:prstGeom prst="rect">
              <a:avLst/>
            </a:prstGeom>
          </p:spPr>
          <p:txBody>
            <a:bodyPr anchor="t" rtlCol="false" tIns="0" lIns="0" bIns="0" rIns="0">
              <a:spAutoFit/>
            </a:bodyPr>
            <a:lstStyle/>
            <a:p>
              <a:pPr marL="0" indent="0" lvl="0">
                <a:lnSpc>
                  <a:spcPts val="3750"/>
                </a:lnSpc>
                <a:spcBef>
                  <a:spcPct val="0"/>
                </a:spcBef>
              </a:pPr>
              <a:r>
                <a:rPr lang="en-US" sz="2500">
                  <a:solidFill>
                    <a:srgbClr val="0B1320"/>
                  </a:solidFill>
                  <a:latin typeface="Oswald Bold Italics"/>
                </a:rPr>
                <a:t>1B</a:t>
              </a:r>
            </a:p>
          </p:txBody>
        </p:sp>
        <p:sp>
          <p:nvSpPr>
            <p:cNvPr name="TextBox 5" id="5"/>
            <p:cNvSpPr txBox="true"/>
            <p:nvPr/>
          </p:nvSpPr>
          <p:spPr>
            <a:xfrm rot="0">
              <a:off x="0" y="785816"/>
              <a:ext cx="5320643" cy="2373630"/>
            </a:xfrm>
            <a:prstGeom prst="rect">
              <a:avLst/>
            </a:prstGeom>
          </p:spPr>
          <p:txBody>
            <a:bodyPr anchor="t" rtlCol="false" tIns="0" lIns="0" bIns="0" rIns="0">
              <a:spAutoFit/>
            </a:bodyPr>
            <a:lstStyle/>
            <a:p>
              <a:pPr marL="0" indent="0" lvl="0">
                <a:lnSpc>
                  <a:spcPts val="2850"/>
                </a:lnSpc>
                <a:spcBef>
                  <a:spcPct val="0"/>
                </a:spcBef>
              </a:pPr>
              <a:r>
                <a:rPr lang="en-US" sz="1900" spc="186">
                  <a:solidFill>
                    <a:srgbClr val="0B1320"/>
                  </a:solidFill>
                  <a:latin typeface="DM Sans"/>
                </a:rPr>
                <a:t>ESTIMATE THE SELECTED SYSTEM PERFORMANCE MEASURE BY SETTING THE RIGHT NUMBER OF RUNS AND (IF NEEDED) THE RUN LENGTH</a:t>
              </a:r>
            </a:p>
          </p:txBody>
        </p:sp>
      </p:grpSp>
      <p:grpSp>
        <p:nvGrpSpPr>
          <p:cNvPr name="Group 6" id="6"/>
          <p:cNvGrpSpPr/>
          <p:nvPr/>
        </p:nvGrpSpPr>
        <p:grpSpPr>
          <a:xfrm rot="0">
            <a:off x="7167531" y="6657739"/>
            <a:ext cx="3990482" cy="1283734"/>
            <a:chOff x="0" y="0"/>
            <a:chExt cx="5320643" cy="1711645"/>
          </a:xfrm>
        </p:grpSpPr>
        <p:sp>
          <p:nvSpPr>
            <p:cNvPr name="TextBox 7" id="7"/>
            <p:cNvSpPr txBox="true"/>
            <p:nvPr/>
          </p:nvSpPr>
          <p:spPr>
            <a:xfrm rot="0">
              <a:off x="0" y="-76200"/>
              <a:ext cx="5320643" cy="584200"/>
            </a:xfrm>
            <a:prstGeom prst="rect">
              <a:avLst/>
            </a:prstGeom>
          </p:spPr>
          <p:txBody>
            <a:bodyPr anchor="t" rtlCol="false" tIns="0" lIns="0" bIns="0" rIns="0">
              <a:spAutoFit/>
            </a:bodyPr>
            <a:lstStyle/>
            <a:p>
              <a:pPr marL="0" indent="0" lvl="0">
                <a:lnSpc>
                  <a:spcPts val="3750"/>
                </a:lnSpc>
                <a:spcBef>
                  <a:spcPct val="0"/>
                </a:spcBef>
              </a:pPr>
              <a:r>
                <a:rPr lang="en-US" sz="2500">
                  <a:solidFill>
                    <a:srgbClr val="0B1320"/>
                  </a:solidFill>
                  <a:latin typeface="Oswald Bold Italics"/>
                </a:rPr>
                <a:t>2C</a:t>
              </a:r>
            </a:p>
          </p:txBody>
        </p:sp>
        <p:sp>
          <p:nvSpPr>
            <p:cNvPr name="TextBox 8" id="8"/>
            <p:cNvSpPr txBox="true"/>
            <p:nvPr/>
          </p:nvSpPr>
          <p:spPr>
            <a:xfrm rot="0">
              <a:off x="0" y="785816"/>
              <a:ext cx="5320643" cy="925830"/>
            </a:xfrm>
            <a:prstGeom prst="rect">
              <a:avLst/>
            </a:prstGeom>
          </p:spPr>
          <p:txBody>
            <a:bodyPr anchor="t" rtlCol="false" tIns="0" lIns="0" bIns="0" rIns="0">
              <a:spAutoFit/>
            </a:bodyPr>
            <a:lstStyle/>
            <a:p>
              <a:pPr marL="0" indent="0" lvl="0">
                <a:lnSpc>
                  <a:spcPts val="2850"/>
                </a:lnSpc>
                <a:spcBef>
                  <a:spcPct val="0"/>
                </a:spcBef>
              </a:pPr>
              <a:r>
                <a:rPr lang="en-US" sz="1900" spc="186">
                  <a:solidFill>
                    <a:srgbClr val="0B1320"/>
                  </a:solidFill>
                  <a:latin typeface="DM Sans"/>
                </a:rPr>
                <a:t>PERFORM THE ANOVA FOR THE TWO SELECTED FACTORS</a:t>
              </a:r>
            </a:p>
          </p:txBody>
        </p:sp>
      </p:grpSp>
      <p:grpSp>
        <p:nvGrpSpPr>
          <p:cNvPr name="Group 9" id="9"/>
          <p:cNvGrpSpPr/>
          <p:nvPr/>
        </p:nvGrpSpPr>
        <p:grpSpPr>
          <a:xfrm rot="0">
            <a:off x="12627704" y="6657739"/>
            <a:ext cx="3990482" cy="1264684"/>
            <a:chOff x="0" y="0"/>
            <a:chExt cx="5320643" cy="1686246"/>
          </a:xfrm>
        </p:grpSpPr>
        <p:sp>
          <p:nvSpPr>
            <p:cNvPr name="TextBox 10" id="10"/>
            <p:cNvSpPr txBox="true"/>
            <p:nvPr/>
          </p:nvSpPr>
          <p:spPr>
            <a:xfrm rot="0">
              <a:off x="0" y="-76200"/>
              <a:ext cx="5320643" cy="584200"/>
            </a:xfrm>
            <a:prstGeom prst="rect">
              <a:avLst/>
            </a:prstGeom>
          </p:spPr>
          <p:txBody>
            <a:bodyPr anchor="t" rtlCol="false" tIns="0" lIns="0" bIns="0" rIns="0">
              <a:spAutoFit/>
            </a:bodyPr>
            <a:lstStyle/>
            <a:p>
              <a:pPr marL="0" indent="0" lvl="0">
                <a:lnSpc>
                  <a:spcPts val="3750"/>
                </a:lnSpc>
                <a:spcBef>
                  <a:spcPct val="0"/>
                </a:spcBef>
              </a:pPr>
              <a:r>
                <a:rPr lang="en-US" sz="2500">
                  <a:solidFill>
                    <a:srgbClr val="0B1320"/>
                  </a:solidFill>
                  <a:latin typeface="Oswald Bold Italics"/>
                </a:rPr>
                <a:t>2D</a:t>
              </a:r>
            </a:p>
          </p:txBody>
        </p:sp>
        <p:sp>
          <p:nvSpPr>
            <p:cNvPr name="TextBox 11" id="11"/>
            <p:cNvSpPr txBox="true"/>
            <p:nvPr/>
          </p:nvSpPr>
          <p:spPr>
            <a:xfrm rot="0">
              <a:off x="0" y="785816"/>
              <a:ext cx="5320643" cy="900430"/>
            </a:xfrm>
            <a:prstGeom prst="rect">
              <a:avLst/>
            </a:prstGeom>
          </p:spPr>
          <p:txBody>
            <a:bodyPr anchor="t" rtlCol="false" tIns="0" lIns="0" bIns="0" rIns="0">
              <a:spAutoFit/>
            </a:bodyPr>
            <a:lstStyle/>
            <a:p>
              <a:pPr marL="0" indent="0" lvl="0">
                <a:lnSpc>
                  <a:spcPts val="2849"/>
                </a:lnSpc>
                <a:spcBef>
                  <a:spcPct val="0"/>
                </a:spcBef>
              </a:pPr>
              <a:r>
                <a:rPr lang="en-US" sz="1899" spc="186">
                  <a:solidFill>
                    <a:srgbClr val="0B1320"/>
                  </a:solidFill>
                  <a:latin typeface="DM Sans"/>
                </a:rPr>
                <a:t>ANALYZE AND COMMENT ON THE RESULTS</a:t>
              </a:r>
            </a:p>
          </p:txBody>
        </p:sp>
      </p:grpSp>
      <p:grpSp>
        <p:nvGrpSpPr>
          <p:cNvPr name="Group 12" id="12"/>
          <p:cNvGrpSpPr/>
          <p:nvPr/>
        </p:nvGrpSpPr>
        <p:grpSpPr>
          <a:xfrm rot="0">
            <a:off x="7167531" y="1346236"/>
            <a:ext cx="3990482" cy="1645684"/>
            <a:chOff x="0" y="0"/>
            <a:chExt cx="5320643" cy="2194245"/>
          </a:xfrm>
        </p:grpSpPr>
        <p:sp>
          <p:nvSpPr>
            <p:cNvPr name="TextBox 13" id="13"/>
            <p:cNvSpPr txBox="true"/>
            <p:nvPr/>
          </p:nvSpPr>
          <p:spPr>
            <a:xfrm rot="0">
              <a:off x="0" y="-76200"/>
              <a:ext cx="5320643" cy="584200"/>
            </a:xfrm>
            <a:prstGeom prst="rect">
              <a:avLst/>
            </a:prstGeom>
          </p:spPr>
          <p:txBody>
            <a:bodyPr anchor="t" rtlCol="false" tIns="0" lIns="0" bIns="0" rIns="0">
              <a:spAutoFit/>
            </a:bodyPr>
            <a:lstStyle/>
            <a:p>
              <a:pPr marL="0" indent="0" lvl="0">
                <a:lnSpc>
                  <a:spcPts val="3750"/>
                </a:lnSpc>
                <a:spcBef>
                  <a:spcPct val="0"/>
                </a:spcBef>
              </a:pPr>
              <a:r>
                <a:rPr lang="en-US" sz="2500">
                  <a:solidFill>
                    <a:srgbClr val="0B1320"/>
                  </a:solidFill>
                  <a:latin typeface="Oswald Bold Italics"/>
                </a:rPr>
                <a:t>1A</a:t>
              </a:r>
            </a:p>
          </p:txBody>
        </p:sp>
        <p:sp>
          <p:nvSpPr>
            <p:cNvPr name="TextBox 14" id="14"/>
            <p:cNvSpPr txBox="true"/>
            <p:nvPr/>
          </p:nvSpPr>
          <p:spPr>
            <a:xfrm rot="0">
              <a:off x="0" y="785816"/>
              <a:ext cx="5320643" cy="1408430"/>
            </a:xfrm>
            <a:prstGeom prst="rect">
              <a:avLst/>
            </a:prstGeom>
          </p:spPr>
          <p:txBody>
            <a:bodyPr anchor="t" rtlCol="false" tIns="0" lIns="0" bIns="0" rIns="0">
              <a:spAutoFit/>
            </a:bodyPr>
            <a:lstStyle/>
            <a:p>
              <a:pPr marL="0" indent="0" lvl="0">
                <a:lnSpc>
                  <a:spcPts val="2850"/>
                </a:lnSpc>
                <a:spcBef>
                  <a:spcPct val="0"/>
                </a:spcBef>
              </a:pPr>
              <a:r>
                <a:rPr lang="en-US" sz="1900" spc="186">
                  <a:solidFill>
                    <a:srgbClr val="0B1320"/>
                  </a:solidFill>
                  <a:latin typeface="DM Sans"/>
                </a:rPr>
                <a:t>IDENTIFY A SYSTEM PERFORMANCE MEASURE OF INTEREST</a:t>
              </a:r>
            </a:p>
          </p:txBody>
        </p:sp>
      </p:grpSp>
      <p:grpSp>
        <p:nvGrpSpPr>
          <p:cNvPr name="Group 15" id="15"/>
          <p:cNvGrpSpPr/>
          <p:nvPr/>
        </p:nvGrpSpPr>
        <p:grpSpPr>
          <a:xfrm rot="0">
            <a:off x="7167531" y="4000500"/>
            <a:ext cx="3990482" cy="1283734"/>
            <a:chOff x="0" y="0"/>
            <a:chExt cx="5320643" cy="1711645"/>
          </a:xfrm>
        </p:grpSpPr>
        <p:sp>
          <p:nvSpPr>
            <p:cNvPr name="TextBox 16" id="16"/>
            <p:cNvSpPr txBox="true"/>
            <p:nvPr/>
          </p:nvSpPr>
          <p:spPr>
            <a:xfrm rot="0">
              <a:off x="0" y="-76200"/>
              <a:ext cx="5320643" cy="584200"/>
            </a:xfrm>
            <a:prstGeom prst="rect">
              <a:avLst/>
            </a:prstGeom>
          </p:spPr>
          <p:txBody>
            <a:bodyPr anchor="t" rtlCol="false" tIns="0" lIns="0" bIns="0" rIns="0">
              <a:spAutoFit/>
            </a:bodyPr>
            <a:lstStyle/>
            <a:p>
              <a:pPr marL="0" indent="0" lvl="0">
                <a:lnSpc>
                  <a:spcPts val="3750"/>
                </a:lnSpc>
                <a:spcBef>
                  <a:spcPct val="0"/>
                </a:spcBef>
              </a:pPr>
              <a:r>
                <a:rPr lang="en-US" sz="2500">
                  <a:solidFill>
                    <a:srgbClr val="0B1320"/>
                  </a:solidFill>
                  <a:latin typeface="Oswald Bold Italics"/>
                </a:rPr>
                <a:t>2A</a:t>
              </a:r>
            </a:p>
          </p:txBody>
        </p:sp>
        <p:sp>
          <p:nvSpPr>
            <p:cNvPr name="TextBox 17" id="17"/>
            <p:cNvSpPr txBox="true"/>
            <p:nvPr/>
          </p:nvSpPr>
          <p:spPr>
            <a:xfrm rot="0">
              <a:off x="0" y="785816"/>
              <a:ext cx="5320643" cy="925830"/>
            </a:xfrm>
            <a:prstGeom prst="rect">
              <a:avLst/>
            </a:prstGeom>
          </p:spPr>
          <p:txBody>
            <a:bodyPr anchor="t" rtlCol="false" tIns="0" lIns="0" bIns="0" rIns="0">
              <a:spAutoFit/>
            </a:bodyPr>
            <a:lstStyle/>
            <a:p>
              <a:pPr marL="0" indent="0" lvl="0">
                <a:lnSpc>
                  <a:spcPts val="2850"/>
                </a:lnSpc>
                <a:spcBef>
                  <a:spcPct val="0"/>
                </a:spcBef>
              </a:pPr>
              <a:r>
                <a:rPr lang="en-US" sz="1900" spc="186">
                  <a:solidFill>
                    <a:srgbClr val="0B1320"/>
                  </a:solidFill>
                  <a:latin typeface="DM Sans"/>
                </a:rPr>
                <a:t>IDENTIFY A LIST OF POSSIBLE FACTORS TO INVESTIGATE</a:t>
              </a:r>
            </a:p>
          </p:txBody>
        </p:sp>
      </p:grpSp>
      <p:grpSp>
        <p:nvGrpSpPr>
          <p:cNvPr name="Group 18" id="18"/>
          <p:cNvGrpSpPr/>
          <p:nvPr/>
        </p:nvGrpSpPr>
        <p:grpSpPr>
          <a:xfrm rot="0">
            <a:off x="12627704" y="4000500"/>
            <a:ext cx="3990482" cy="1283734"/>
            <a:chOff x="0" y="0"/>
            <a:chExt cx="5320643" cy="1711645"/>
          </a:xfrm>
        </p:grpSpPr>
        <p:sp>
          <p:nvSpPr>
            <p:cNvPr name="TextBox 19" id="19"/>
            <p:cNvSpPr txBox="true"/>
            <p:nvPr/>
          </p:nvSpPr>
          <p:spPr>
            <a:xfrm rot="0">
              <a:off x="0" y="-76200"/>
              <a:ext cx="5320643" cy="584200"/>
            </a:xfrm>
            <a:prstGeom prst="rect">
              <a:avLst/>
            </a:prstGeom>
          </p:spPr>
          <p:txBody>
            <a:bodyPr anchor="t" rtlCol="false" tIns="0" lIns="0" bIns="0" rIns="0">
              <a:spAutoFit/>
            </a:bodyPr>
            <a:lstStyle/>
            <a:p>
              <a:pPr marL="0" indent="0" lvl="0">
                <a:lnSpc>
                  <a:spcPts val="3750"/>
                </a:lnSpc>
                <a:spcBef>
                  <a:spcPct val="0"/>
                </a:spcBef>
              </a:pPr>
              <a:r>
                <a:rPr lang="en-US" sz="2500">
                  <a:solidFill>
                    <a:srgbClr val="0B1320"/>
                  </a:solidFill>
                  <a:latin typeface="Oswald Bold Italics"/>
                </a:rPr>
                <a:t>2B</a:t>
              </a:r>
            </a:p>
          </p:txBody>
        </p:sp>
        <p:sp>
          <p:nvSpPr>
            <p:cNvPr name="TextBox 20" id="20"/>
            <p:cNvSpPr txBox="true"/>
            <p:nvPr/>
          </p:nvSpPr>
          <p:spPr>
            <a:xfrm rot="0">
              <a:off x="0" y="785816"/>
              <a:ext cx="5320643" cy="925830"/>
            </a:xfrm>
            <a:prstGeom prst="rect">
              <a:avLst/>
            </a:prstGeom>
          </p:spPr>
          <p:txBody>
            <a:bodyPr anchor="t" rtlCol="false" tIns="0" lIns="0" bIns="0" rIns="0">
              <a:spAutoFit/>
            </a:bodyPr>
            <a:lstStyle/>
            <a:p>
              <a:pPr marL="0" indent="0" lvl="0">
                <a:lnSpc>
                  <a:spcPts val="2850"/>
                </a:lnSpc>
                <a:spcBef>
                  <a:spcPct val="0"/>
                </a:spcBef>
              </a:pPr>
              <a:r>
                <a:rPr lang="en-US" sz="1900" spc="186">
                  <a:solidFill>
                    <a:srgbClr val="0B1320"/>
                  </a:solidFill>
                  <a:latin typeface="DM Sans"/>
                </a:rPr>
                <a:t>SELECT THE TWO MOST INTERESTING FACTORS</a:t>
              </a:r>
            </a:p>
          </p:txBody>
        </p:sp>
      </p:grpSp>
      <p:grpSp>
        <p:nvGrpSpPr>
          <p:cNvPr name="Group 21" id="21"/>
          <p:cNvGrpSpPr/>
          <p:nvPr/>
        </p:nvGrpSpPr>
        <p:grpSpPr>
          <a:xfrm rot="0">
            <a:off x="0" y="0"/>
            <a:ext cx="6146800" cy="10287000"/>
            <a:chOff x="0" y="0"/>
            <a:chExt cx="1618910" cy="2709333"/>
          </a:xfrm>
        </p:grpSpPr>
        <p:sp>
          <p:nvSpPr>
            <p:cNvPr name="Freeform 22" id="22"/>
            <p:cNvSpPr/>
            <p:nvPr/>
          </p:nvSpPr>
          <p:spPr>
            <a:xfrm flipH="false" flipV="false" rot="0">
              <a:off x="0" y="0"/>
              <a:ext cx="1618910" cy="2709333"/>
            </a:xfrm>
            <a:custGeom>
              <a:avLst/>
              <a:gdLst/>
              <a:ahLst/>
              <a:cxnLst/>
              <a:rect r="r" b="b" t="t" l="l"/>
              <a:pathLst>
                <a:path h="2709333" w="1618910">
                  <a:moveTo>
                    <a:pt x="0" y="0"/>
                  </a:moveTo>
                  <a:lnTo>
                    <a:pt x="1618910" y="0"/>
                  </a:lnTo>
                  <a:lnTo>
                    <a:pt x="1618910" y="2709333"/>
                  </a:lnTo>
                  <a:lnTo>
                    <a:pt x="0" y="2709333"/>
                  </a:lnTo>
                  <a:close/>
                </a:path>
              </a:pathLst>
            </a:custGeom>
            <a:solidFill>
              <a:srgbClr val="FFFFFF"/>
            </a:solidFill>
          </p:spPr>
        </p:sp>
        <p:sp>
          <p:nvSpPr>
            <p:cNvPr name="TextBox 23" id="23"/>
            <p:cNvSpPr txBox="true"/>
            <p:nvPr/>
          </p:nvSpPr>
          <p:spPr>
            <a:xfrm>
              <a:off x="0" y="-66675"/>
              <a:ext cx="1618910" cy="2776008"/>
            </a:xfrm>
            <a:prstGeom prst="rect">
              <a:avLst/>
            </a:prstGeom>
          </p:spPr>
          <p:txBody>
            <a:bodyPr anchor="ctr" rtlCol="false" tIns="50800" lIns="50800" bIns="50800" rIns="50800"/>
            <a:lstStyle/>
            <a:p>
              <a:pPr algn="ctr">
                <a:lnSpc>
                  <a:spcPts val="3150"/>
                </a:lnSpc>
              </a:pPr>
            </a:p>
          </p:txBody>
        </p:sp>
      </p:grpSp>
      <p:sp>
        <p:nvSpPr>
          <p:cNvPr name="TextBox 24" id="24"/>
          <p:cNvSpPr txBox="true"/>
          <p:nvPr/>
        </p:nvSpPr>
        <p:spPr>
          <a:xfrm rot="0">
            <a:off x="538843" y="3781307"/>
            <a:ext cx="5390438" cy="2200275"/>
          </a:xfrm>
          <a:prstGeom prst="rect">
            <a:avLst/>
          </a:prstGeom>
        </p:spPr>
        <p:txBody>
          <a:bodyPr anchor="t" rtlCol="false" tIns="0" lIns="0" bIns="0" rIns="0">
            <a:spAutoFit/>
          </a:bodyPr>
          <a:lstStyle/>
          <a:p>
            <a:pPr marL="0" indent="0" lvl="0">
              <a:lnSpc>
                <a:spcPts val="8760"/>
              </a:lnSpc>
              <a:spcBef>
                <a:spcPct val="0"/>
              </a:spcBef>
            </a:pPr>
            <a:r>
              <a:rPr lang="en-US" sz="7300" spc="715">
                <a:solidFill>
                  <a:srgbClr val="2F6394"/>
                </a:solidFill>
                <a:latin typeface="Oswald Bold"/>
              </a:rPr>
              <a:t>GOALS AND OBJECTIVES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0">
            <a:off x="13662994" y="337474"/>
            <a:ext cx="4296549" cy="9570246"/>
            <a:chOff x="0" y="0"/>
            <a:chExt cx="1131601" cy="2520559"/>
          </a:xfrm>
        </p:grpSpPr>
        <p:sp>
          <p:nvSpPr>
            <p:cNvPr name="Freeform 4" id="4"/>
            <p:cNvSpPr/>
            <p:nvPr/>
          </p:nvSpPr>
          <p:spPr>
            <a:xfrm flipH="false" flipV="false" rot="0">
              <a:off x="0" y="0"/>
              <a:ext cx="1131601" cy="2520559"/>
            </a:xfrm>
            <a:custGeom>
              <a:avLst/>
              <a:gdLst/>
              <a:ahLst/>
              <a:cxnLst/>
              <a:rect r="r" b="b" t="t" l="l"/>
              <a:pathLst>
                <a:path h="2520559" w="1131601">
                  <a:moveTo>
                    <a:pt x="0" y="0"/>
                  </a:moveTo>
                  <a:lnTo>
                    <a:pt x="1131601" y="0"/>
                  </a:lnTo>
                  <a:lnTo>
                    <a:pt x="1131601" y="2520559"/>
                  </a:lnTo>
                  <a:lnTo>
                    <a:pt x="0" y="2520559"/>
                  </a:lnTo>
                  <a:close/>
                </a:path>
              </a:pathLst>
            </a:custGeom>
            <a:solidFill>
              <a:srgbClr val="2F6394"/>
            </a:solidFill>
          </p:spPr>
        </p:sp>
        <p:sp>
          <p:nvSpPr>
            <p:cNvPr name="TextBox 5" id="5"/>
            <p:cNvSpPr txBox="true"/>
            <p:nvPr/>
          </p:nvSpPr>
          <p:spPr>
            <a:xfrm>
              <a:off x="0" y="-19050"/>
              <a:ext cx="1131601" cy="2539609"/>
            </a:xfrm>
            <a:prstGeom prst="rect">
              <a:avLst/>
            </a:prstGeom>
          </p:spPr>
          <p:txBody>
            <a:bodyPr anchor="ctr" rtlCol="false" tIns="50800" lIns="50800" bIns="50800" rIns="50800"/>
            <a:lstStyle/>
            <a:p>
              <a:pPr algn="ctr">
                <a:lnSpc>
                  <a:spcPts val="2859"/>
                </a:lnSpc>
              </a:pPr>
            </a:p>
          </p:txBody>
        </p:sp>
      </p:grpSp>
      <p:sp>
        <p:nvSpPr>
          <p:cNvPr name="Freeform 6" id="6"/>
          <p:cNvSpPr/>
          <p:nvPr/>
        </p:nvSpPr>
        <p:spPr>
          <a:xfrm flipH="false" flipV="false" rot="0">
            <a:off x="-2779578" y="7341318"/>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4566833" y="794715"/>
            <a:ext cx="2488871" cy="2402892"/>
          </a:xfrm>
          <a:custGeom>
            <a:avLst/>
            <a:gdLst/>
            <a:ahLst/>
            <a:cxnLst/>
            <a:rect r="r" b="b" t="t" l="l"/>
            <a:pathLst>
              <a:path h="2402892" w="2488871">
                <a:moveTo>
                  <a:pt x="0" y="0"/>
                </a:moveTo>
                <a:lnTo>
                  <a:pt x="2488871" y="0"/>
                </a:lnTo>
                <a:lnTo>
                  <a:pt x="2488871" y="2402892"/>
                </a:lnTo>
                <a:lnTo>
                  <a:pt x="0" y="240289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7670364" y="5444590"/>
            <a:ext cx="5451218" cy="1316562"/>
          </a:xfrm>
          <a:custGeom>
            <a:avLst/>
            <a:gdLst/>
            <a:ahLst/>
            <a:cxnLst/>
            <a:rect r="r" b="b" t="t" l="l"/>
            <a:pathLst>
              <a:path h="1316562" w="5451218">
                <a:moveTo>
                  <a:pt x="0" y="0"/>
                </a:moveTo>
                <a:lnTo>
                  <a:pt x="5451218" y="0"/>
                </a:lnTo>
                <a:lnTo>
                  <a:pt x="5451218" y="1316561"/>
                </a:lnTo>
                <a:lnTo>
                  <a:pt x="0" y="1316561"/>
                </a:lnTo>
                <a:lnTo>
                  <a:pt x="0" y="0"/>
                </a:lnTo>
                <a:close/>
              </a:path>
            </a:pathLst>
          </a:custGeom>
          <a:blipFill>
            <a:blip r:embed="rId7"/>
            <a:stretch>
              <a:fillRect l="0" t="0" r="0" b="0"/>
            </a:stretch>
          </a:blipFill>
        </p:spPr>
      </p:sp>
      <p:sp>
        <p:nvSpPr>
          <p:cNvPr name="TextBox 9" id="9"/>
          <p:cNvSpPr txBox="true"/>
          <p:nvPr/>
        </p:nvSpPr>
        <p:spPr>
          <a:xfrm rot="0">
            <a:off x="721701" y="680415"/>
            <a:ext cx="11009227" cy="2392680"/>
          </a:xfrm>
          <a:prstGeom prst="rect">
            <a:avLst/>
          </a:prstGeom>
        </p:spPr>
        <p:txBody>
          <a:bodyPr anchor="t" rtlCol="false" tIns="0" lIns="0" bIns="0" rIns="0">
            <a:spAutoFit/>
          </a:bodyPr>
          <a:lstStyle/>
          <a:p>
            <a:pPr>
              <a:lnSpc>
                <a:spcPts val="9659"/>
              </a:lnSpc>
            </a:pPr>
            <a:r>
              <a:rPr lang="en-US" sz="6999" spc="685">
                <a:solidFill>
                  <a:srgbClr val="1A1A1A"/>
                </a:solidFill>
                <a:latin typeface="Oswald Bold"/>
              </a:rPr>
              <a:t>SYSTEM PERFORMANCE MEASURE:</a:t>
            </a:r>
            <a:r>
              <a:rPr lang="en-US" sz="6999" spc="685">
                <a:solidFill>
                  <a:srgbClr val="1C3F60"/>
                </a:solidFill>
                <a:latin typeface="Oswald Bold"/>
              </a:rPr>
              <a:t> </a:t>
            </a:r>
            <a:r>
              <a:rPr lang="en-US" sz="6999" spc="685">
                <a:solidFill>
                  <a:srgbClr val="004AAD"/>
                </a:solidFill>
                <a:latin typeface="Oswald Bold"/>
              </a:rPr>
              <a:t>IFR</a:t>
            </a:r>
          </a:p>
        </p:txBody>
      </p:sp>
      <p:sp>
        <p:nvSpPr>
          <p:cNvPr name="TextBox 10" id="10"/>
          <p:cNvSpPr txBox="true"/>
          <p:nvPr/>
        </p:nvSpPr>
        <p:spPr>
          <a:xfrm rot="0">
            <a:off x="721701" y="3836796"/>
            <a:ext cx="6407250" cy="5860616"/>
          </a:xfrm>
          <a:prstGeom prst="rect">
            <a:avLst/>
          </a:prstGeom>
        </p:spPr>
        <p:txBody>
          <a:bodyPr anchor="t" rtlCol="false" tIns="0" lIns="0" bIns="0" rIns="0">
            <a:spAutoFit/>
          </a:bodyPr>
          <a:lstStyle/>
          <a:p>
            <a:pPr algn="just">
              <a:lnSpc>
                <a:spcPts val="2859"/>
              </a:lnSpc>
            </a:pPr>
            <a:r>
              <a:rPr lang="en-US" sz="2199">
                <a:solidFill>
                  <a:srgbClr val="000000"/>
                </a:solidFill>
                <a:latin typeface="Open Sauce"/>
              </a:rPr>
              <a:t>Item fill rate (IFR) is the ratio of satisfied customer demand to total demand over a pre-defined period. </a:t>
            </a:r>
          </a:p>
          <a:p>
            <a:pPr algn="just">
              <a:lnSpc>
                <a:spcPts val="2859"/>
              </a:lnSpc>
            </a:pPr>
            <a:r>
              <a:rPr lang="en-US" sz="2199">
                <a:solidFill>
                  <a:srgbClr val="000000"/>
                </a:solidFill>
                <a:latin typeface="Open Sauce"/>
              </a:rPr>
              <a:t>In this assignment we used the IFR at the Distribution Center. This metric measures the efficiency of our distribution processes in meeting customer demand promptly. A high fill rate ensures customer satisfaction. Monitoring the item fill rate helps us made the necessary changes in our model to optimize inventory levels, preventing stockouts and improving overall supply chain responsiveness.</a:t>
            </a:r>
          </a:p>
          <a:p>
            <a:pPr algn="just">
              <a:lnSpc>
                <a:spcPts val="2428"/>
              </a:lnSpc>
            </a:pPr>
          </a:p>
          <a:p>
            <a:pPr algn="just">
              <a:lnSpc>
                <a:spcPts val="2428"/>
              </a:lnSpc>
            </a:pPr>
          </a:p>
          <a:p>
            <a:pPr algn="just">
              <a:lnSpc>
                <a:spcPts val="2428"/>
              </a:lnSpc>
            </a:pPr>
          </a:p>
          <a:p>
            <a:pPr algn="just">
              <a:lnSpc>
                <a:spcPts val="2428"/>
              </a:lnSpc>
            </a:pPr>
          </a:p>
          <a:p>
            <a:pPr algn="just">
              <a:lnSpc>
                <a:spcPts val="2428"/>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3086100"/>
            <a:chOff x="0" y="0"/>
            <a:chExt cx="4816593" cy="812800"/>
          </a:xfrm>
        </p:grpSpPr>
        <p:sp>
          <p:nvSpPr>
            <p:cNvPr name="Freeform 3" id="3"/>
            <p:cNvSpPr/>
            <p:nvPr/>
          </p:nvSpPr>
          <p:spPr>
            <a:xfrm flipH="false" flipV="false" rot="0">
              <a:off x="0" y="0"/>
              <a:ext cx="4816592" cy="812800"/>
            </a:xfrm>
            <a:custGeom>
              <a:avLst/>
              <a:gdLst/>
              <a:ahLst/>
              <a:cxnLst/>
              <a:rect r="r" b="b" t="t" l="l"/>
              <a:pathLst>
                <a:path h="812800" w="4816592">
                  <a:moveTo>
                    <a:pt x="0" y="0"/>
                  </a:moveTo>
                  <a:lnTo>
                    <a:pt x="4816592" y="0"/>
                  </a:lnTo>
                  <a:lnTo>
                    <a:pt x="4816592" y="812800"/>
                  </a:lnTo>
                  <a:lnTo>
                    <a:pt x="0" y="812800"/>
                  </a:lnTo>
                  <a:close/>
                </a:path>
              </a:pathLst>
            </a:custGeom>
            <a:solidFill>
              <a:srgbClr val="2F6394"/>
            </a:solidFill>
          </p:spPr>
        </p:sp>
        <p:sp>
          <p:nvSpPr>
            <p:cNvPr name="TextBox 4" id="4"/>
            <p:cNvSpPr txBox="true"/>
            <p:nvPr/>
          </p:nvSpPr>
          <p:spPr>
            <a:xfrm>
              <a:off x="0" y="-19050"/>
              <a:ext cx="4816593" cy="831850"/>
            </a:xfrm>
            <a:prstGeom prst="rect">
              <a:avLst/>
            </a:prstGeom>
          </p:spPr>
          <p:txBody>
            <a:bodyPr anchor="ctr" rtlCol="false" tIns="50800" lIns="50800" bIns="50800" rIns="50800"/>
            <a:lstStyle/>
            <a:p>
              <a:pPr algn="ctr">
                <a:lnSpc>
                  <a:spcPts val="2859"/>
                </a:lnSpc>
              </a:pPr>
            </a:p>
          </p:txBody>
        </p:sp>
      </p:grpSp>
      <p:sp>
        <p:nvSpPr>
          <p:cNvPr name="Freeform 5" id="5"/>
          <p:cNvSpPr/>
          <p:nvPr/>
        </p:nvSpPr>
        <p:spPr>
          <a:xfrm flipH="false" flipV="false" rot="0">
            <a:off x="13451022" y="-4729397"/>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851369" y="-3799091"/>
            <a:ext cx="6709932" cy="6885191"/>
          </a:xfrm>
          <a:custGeom>
            <a:avLst/>
            <a:gdLst/>
            <a:ahLst/>
            <a:cxnLst/>
            <a:rect r="r" b="b" t="t" l="l"/>
            <a:pathLst>
              <a:path h="6885191" w="6709932">
                <a:moveTo>
                  <a:pt x="0" y="0"/>
                </a:moveTo>
                <a:lnTo>
                  <a:pt x="6709932" y="0"/>
                </a:lnTo>
                <a:lnTo>
                  <a:pt x="6709932" y="6885191"/>
                </a:lnTo>
                <a:lnTo>
                  <a:pt x="0" y="68851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691407" y="5467640"/>
            <a:ext cx="4329741" cy="2211664"/>
            <a:chOff x="0" y="0"/>
            <a:chExt cx="1588069" cy="811197"/>
          </a:xfrm>
        </p:grpSpPr>
        <p:sp>
          <p:nvSpPr>
            <p:cNvPr name="Freeform 8" id="8"/>
            <p:cNvSpPr/>
            <p:nvPr/>
          </p:nvSpPr>
          <p:spPr>
            <a:xfrm flipH="false" flipV="false" rot="0">
              <a:off x="0" y="0"/>
              <a:ext cx="1588069" cy="811197"/>
            </a:xfrm>
            <a:custGeom>
              <a:avLst/>
              <a:gdLst/>
              <a:ahLst/>
              <a:cxnLst/>
              <a:rect r="r" b="b" t="t" l="l"/>
              <a:pathLst>
                <a:path h="811197" w="1588069">
                  <a:moveTo>
                    <a:pt x="55430" y="0"/>
                  </a:moveTo>
                  <a:lnTo>
                    <a:pt x="1532638" y="0"/>
                  </a:lnTo>
                  <a:cubicBezTo>
                    <a:pt x="1547339" y="0"/>
                    <a:pt x="1561438" y="5840"/>
                    <a:pt x="1571833" y="16235"/>
                  </a:cubicBezTo>
                  <a:cubicBezTo>
                    <a:pt x="1582229" y="26630"/>
                    <a:pt x="1588069" y="40729"/>
                    <a:pt x="1588069" y="55430"/>
                  </a:cubicBezTo>
                  <a:lnTo>
                    <a:pt x="1588069" y="755767"/>
                  </a:lnTo>
                  <a:cubicBezTo>
                    <a:pt x="1588069" y="786380"/>
                    <a:pt x="1563251" y="811197"/>
                    <a:pt x="1532638" y="811197"/>
                  </a:cubicBezTo>
                  <a:lnTo>
                    <a:pt x="55430" y="811197"/>
                  </a:lnTo>
                  <a:cubicBezTo>
                    <a:pt x="40729" y="811197"/>
                    <a:pt x="26630" y="805357"/>
                    <a:pt x="16235" y="794962"/>
                  </a:cubicBezTo>
                  <a:cubicBezTo>
                    <a:pt x="5840" y="784567"/>
                    <a:pt x="0" y="770468"/>
                    <a:pt x="0" y="755767"/>
                  </a:cubicBezTo>
                  <a:lnTo>
                    <a:pt x="0" y="55430"/>
                  </a:lnTo>
                  <a:cubicBezTo>
                    <a:pt x="0" y="40729"/>
                    <a:pt x="5840" y="26630"/>
                    <a:pt x="16235" y="16235"/>
                  </a:cubicBezTo>
                  <a:cubicBezTo>
                    <a:pt x="26630" y="5840"/>
                    <a:pt x="40729" y="0"/>
                    <a:pt x="55430" y="0"/>
                  </a:cubicBezTo>
                  <a:close/>
                </a:path>
              </a:pathLst>
            </a:custGeom>
            <a:solidFill>
              <a:srgbClr val="2F6394">
                <a:alpha val="98824"/>
              </a:srgbClr>
            </a:solidFill>
          </p:spPr>
        </p:sp>
        <p:sp>
          <p:nvSpPr>
            <p:cNvPr name="TextBox 9" id="9"/>
            <p:cNvSpPr txBox="true"/>
            <p:nvPr/>
          </p:nvSpPr>
          <p:spPr>
            <a:xfrm>
              <a:off x="0" y="-19050"/>
              <a:ext cx="1588069" cy="830247"/>
            </a:xfrm>
            <a:prstGeom prst="rect">
              <a:avLst/>
            </a:prstGeom>
          </p:spPr>
          <p:txBody>
            <a:bodyPr anchor="ctr" rtlCol="false" tIns="50800" lIns="50800" bIns="50800" rIns="50800"/>
            <a:lstStyle/>
            <a:p>
              <a:pPr algn="ctr">
                <a:lnSpc>
                  <a:spcPts val="2859"/>
                </a:lnSpc>
              </a:pPr>
              <a:r>
                <a:rPr lang="en-US" sz="2199">
                  <a:solidFill>
                    <a:srgbClr val="FFFFFF">
                      <a:alpha val="98824"/>
                    </a:srgbClr>
                  </a:solidFill>
                  <a:latin typeface="Open Sauce Bold"/>
                </a:rPr>
                <a:t>FINITE HORIZON </a:t>
              </a:r>
            </a:p>
            <a:p>
              <a:pPr algn="ctr">
                <a:lnSpc>
                  <a:spcPts val="2859"/>
                </a:lnSpc>
              </a:pPr>
              <a:r>
                <a:rPr lang="en-US" sz="2199">
                  <a:solidFill>
                    <a:srgbClr val="FFFFFF">
                      <a:alpha val="98824"/>
                    </a:srgbClr>
                  </a:solidFill>
                  <a:latin typeface="Open Sauce Bold"/>
                </a:rPr>
                <a:t>SIMULATION</a:t>
              </a:r>
            </a:p>
          </p:txBody>
        </p:sp>
      </p:grpSp>
      <p:grpSp>
        <p:nvGrpSpPr>
          <p:cNvPr name="Group 10" id="10"/>
          <p:cNvGrpSpPr/>
          <p:nvPr/>
        </p:nvGrpSpPr>
        <p:grpSpPr>
          <a:xfrm rot="0">
            <a:off x="5797173" y="3888644"/>
            <a:ext cx="11741047" cy="5369656"/>
            <a:chOff x="0" y="0"/>
            <a:chExt cx="4306398" cy="1969490"/>
          </a:xfrm>
        </p:grpSpPr>
        <p:sp>
          <p:nvSpPr>
            <p:cNvPr name="Freeform 11" id="11"/>
            <p:cNvSpPr/>
            <p:nvPr/>
          </p:nvSpPr>
          <p:spPr>
            <a:xfrm flipH="false" flipV="false" rot="0">
              <a:off x="0" y="0"/>
              <a:ext cx="4306398" cy="1969490"/>
            </a:xfrm>
            <a:custGeom>
              <a:avLst/>
              <a:gdLst/>
              <a:ahLst/>
              <a:cxnLst/>
              <a:rect r="r" b="b" t="t" l="l"/>
              <a:pathLst>
                <a:path h="1969490" w="4306398">
                  <a:moveTo>
                    <a:pt x="20441" y="0"/>
                  </a:moveTo>
                  <a:lnTo>
                    <a:pt x="4285957" y="0"/>
                  </a:lnTo>
                  <a:cubicBezTo>
                    <a:pt x="4297246" y="0"/>
                    <a:pt x="4306398" y="9152"/>
                    <a:pt x="4306398" y="20441"/>
                  </a:cubicBezTo>
                  <a:lnTo>
                    <a:pt x="4306398" y="1949049"/>
                  </a:lnTo>
                  <a:cubicBezTo>
                    <a:pt x="4306398" y="1960338"/>
                    <a:pt x="4297246" y="1969490"/>
                    <a:pt x="4285957" y="1969490"/>
                  </a:cubicBezTo>
                  <a:lnTo>
                    <a:pt x="20441" y="1969490"/>
                  </a:lnTo>
                  <a:cubicBezTo>
                    <a:pt x="9152" y="1969490"/>
                    <a:pt x="0" y="1960338"/>
                    <a:pt x="0" y="1949049"/>
                  </a:cubicBezTo>
                  <a:lnTo>
                    <a:pt x="0" y="20441"/>
                  </a:lnTo>
                  <a:cubicBezTo>
                    <a:pt x="0" y="9152"/>
                    <a:pt x="9152" y="0"/>
                    <a:pt x="20441" y="0"/>
                  </a:cubicBezTo>
                  <a:close/>
                </a:path>
              </a:pathLst>
            </a:custGeom>
            <a:solidFill>
              <a:srgbClr val="B7CFE4">
                <a:alpha val="98824"/>
              </a:srgbClr>
            </a:solidFill>
          </p:spPr>
        </p:sp>
        <p:sp>
          <p:nvSpPr>
            <p:cNvPr name="TextBox 12" id="12"/>
            <p:cNvSpPr txBox="true"/>
            <p:nvPr/>
          </p:nvSpPr>
          <p:spPr>
            <a:xfrm>
              <a:off x="0" y="-28575"/>
              <a:ext cx="4306398" cy="1998065"/>
            </a:xfrm>
            <a:prstGeom prst="rect">
              <a:avLst/>
            </a:prstGeom>
          </p:spPr>
          <p:txBody>
            <a:bodyPr anchor="ctr" rtlCol="false" tIns="50800" lIns="50800" bIns="50800" rIns="50800"/>
            <a:lstStyle/>
            <a:p>
              <a:pPr>
                <a:lnSpc>
                  <a:spcPts val="2600"/>
                </a:lnSpc>
              </a:pPr>
            </a:p>
          </p:txBody>
        </p:sp>
      </p:grpSp>
      <p:sp>
        <p:nvSpPr>
          <p:cNvPr name="Freeform 13" id="13"/>
          <p:cNvSpPr/>
          <p:nvPr/>
        </p:nvSpPr>
        <p:spPr>
          <a:xfrm flipH="false" flipV="false" rot="0">
            <a:off x="13638832" y="1709592"/>
            <a:ext cx="2357435" cy="1945296"/>
          </a:xfrm>
          <a:custGeom>
            <a:avLst/>
            <a:gdLst/>
            <a:ahLst/>
            <a:cxnLst/>
            <a:rect r="r" b="b" t="t" l="l"/>
            <a:pathLst>
              <a:path h="1945296" w="2357435">
                <a:moveTo>
                  <a:pt x="0" y="0"/>
                </a:moveTo>
                <a:lnTo>
                  <a:pt x="2357435" y="0"/>
                </a:lnTo>
                <a:lnTo>
                  <a:pt x="2357435" y="1945296"/>
                </a:lnTo>
                <a:lnTo>
                  <a:pt x="0" y="1945296"/>
                </a:lnTo>
                <a:lnTo>
                  <a:pt x="0" y="0"/>
                </a:lnTo>
                <a:close/>
              </a:path>
            </a:pathLst>
          </a:custGeom>
          <a:blipFill>
            <a:blip r:embed="rId4"/>
            <a:stretch>
              <a:fillRect l="0" t="0" r="0" b="0"/>
            </a:stretch>
          </a:blipFill>
        </p:spPr>
      </p:sp>
      <p:sp>
        <p:nvSpPr>
          <p:cNvPr name="TextBox 14" id="14"/>
          <p:cNvSpPr txBox="true"/>
          <p:nvPr/>
        </p:nvSpPr>
        <p:spPr>
          <a:xfrm rot="0">
            <a:off x="3690980" y="289560"/>
            <a:ext cx="10906040" cy="2392680"/>
          </a:xfrm>
          <a:prstGeom prst="rect">
            <a:avLst/>
          </a:prstGeom>
        </p:spPr>
        <p:txBody>
          <a:bodyPr anchor="t" rtlCol="false" tIns="0" lIns="0" bIns="0" rIns="0">
            <a:spAutoFit/>
          </a:bodyPr>
          <a:lstStyle/>
          <a:p>
            <a:pPr algn="ctr">
              <a:lnSpc>
                <a:spcPts val="9660"/>
              </a:lnSpc>
            </a:pPr>
            <a:r>
              <a:rPr lang="en-US" sz="7000" spc="686">
                <a:solidFill>
                  <a:srgbClr val="F3F6FA"/>
                </a:solidFill>
                <a:latin typeface="Oswald Bold"/>
              </a:rPr>
              <a:t>PERFORMANCE MEASURE</a:t>
            </a:r>
          </a:p>
          <a:p>
            <a:pPr algn="ctr">
              <a:lnSpc>
                <a:spcPts val="9660"/>
              </a:lnSpc>
            </a:pPr>
            <a:r>
              <a:rPr lang="en-US" sz="7000" spc="686">
                <a:solidFill>
                  <a:srgbClr val="F3F6FA"/>
                </a:solidFill>
                <a:latin typeface="Oswald Bold"/>
              </a:rPr>
              <a:t>NUMBER OF RUNS</a:t>
            </a:r>
          </a:p>
        </p:txBody>
      </p:sp>
      <p:sp>
        <p:nvSpPr>
          <p:cNvPr name="TextBox 15" id="15"/>
          <p:cNvSpPr txBox="true"/>
          <p:nvPr/>
        </p:nvSpPr>
        <p:spPr>
          <a:xfrm rot="0">
            <a:off x="6268159" y="4189730"/>
            <a:ext cx="10799076" cy="5068570"/>
          </a:xfrm>
          <a:prstGeom prst="rect">
            <a:avLst/>
          </a:prstGeom>
        </p:spPr>
        <p:txBody>
          <a:bodyPr anchor="t" rtlCol="false" tIns="0" lIns="0" bIns="0" rIns="0">
            <a:spAutoFit/>
          </a:bodyPr>
          <a:lstStyle/>
          <a:p>
            <a:pPr algn="just">
              <a:lnSpc>
                <a:spcPts val="3079"/>
              </a:lnSpc>
            </a:pPr>
            <a:r>
              <a:rPr lang="en-US" sz="2199">
                <a:solidFill>
                  <a:srgbClr val="000000"/>
                </a:solidFill>
                <a:latin typeface="DM Sans"/>
              </a:rPr>
              <a:t>The goal is to evaluate the performance of the system under specific conditions.</a:t>
            </a:r>
            <a:r>
              <a:rPr lang="en-US" sz="2199">
                <a:solidFill>
                  <a:srgbClr val="000000"/>
                </a:solidFill>
                <a:latin typeface="DM Sans"/>
              </a:rPr>
              <a:t> Particularly, the focus lies in evaluating the impact of a concrete disruptive event, which already determines the length of the runs. </a:t>
            </a:r>
          </a:p>
          <a:p>
            <a:pPr algn="just">
              <a:lnSpc>
                <a:spcPts val="3079"/>
              </a:lnSpc>
            </a:pPr>
            <a:r>
              <a:rPr lang="en-US" sz="2199">
                <a:solidFill>
                  <a:srgbClr val="000000"/>
                </a:solidFill>
                <a:latin typeface="DM Sans"/>
              </a:rPr>
              <a:t>In this case, we study the behavior of the grocery supply chain in light of a pandemic, and potentially, of other events that trigger a panic behavior. The length of the simulation will, therefore, be determined by the length of the pandemic, which we consider fixed in 30 days, and the consequent previous and later periods of normal times (i.e. without pandemic), in order to be able to evaluate the recovery of the system. </a:t>
            </a:r>
          </a:p>
          <a:p>
            <a:pPr algn="just">
              <a:lnSpc>
                <a:spcPts val="3079"/>
              </a:lnSpc>
            </a:pPr>
          </a:p>
          <a:p>
            <a:pPr algn="just">
              <a:lnSpc>
                <a:spcPts val="3079"/>
              </a:lnSpc>
            </a:pPr>
            <a:r>
              <a:rPr lang="en-US" sz="2199">
                <a:solidFill>
                  <a:srgbClr val="000000"/>
                </a:solidFill>
                <a:latin typeface="DM Sans Bold"/>
              </a:rPr>
              <a:t>The aim is to define the number of runs </a:t>
            </a:r>
            <a:r>
              <a:rPr lang="en-US" sz="2199">
                <a:solidFill>
                  <a:srgbClr val="000000"/>
                </a:solidFill>
                <a:latin typeface="DM Sans"/>
              </a:rPr>
              <a:t>needed to ensure a</a:t>
            </a:r>
            <a:r>
              <a:rPr lang="en-US" sz="2199">
                <a:solidFill>
                  <a:srgbClr val="000000"/>
                </a:solidFill>
                <a:latin typeface="DM Sans Bold"/>
              </a:rPr>
              <a:t> sufficiently high confidence</a:t>
            </a:r>
            <a:r>
              <a:rPr lang="en-US" sz="2199">
                <a:solidFill>
                  <a:srgbClr val="000000"/>
                </a:solidFill>
                <a:latin typeface="DM Sans"/>
              </a:rPr>
              <a:t> in the performance results obtained. </a:t>
            </a:r>
          </a:p>
          <a:p>
            <a:pPr algn="ctr">
              <a:lnSpc>
                <a:spcPts val="307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3086100"/>
            <a:chOff x="0" y="0"/>
            <a:chExt cx="4816593" cy="812800"/>
          </a:xfrm>
        </p:grpSpPr>
        <p:sp>
          <p:nvSpPr>
            <p:cNvPr name="Freeform 3" id="3"/>
            <p:cNvSpPr/>
            <p:nvPr/>
          </p:nvSpPr>
          <p:spPr>
            <a:xfrm flipH="false" flipV="false" rot="0">
              <a:off x="0" y="0"/>
              <a:ext cx="4816592" cy="812800"/>
            </a:xfrm>
            <a:custGeom>
              <a:avLst/>
              <a:gdLst/>
              <a:ahLst/>
              <a:cxnLst/>
              <a:rect r="r" b="b" t="t" l="l"/>
              <a:pathLst>
                <a:path h="812800" w="4816592">
                  <a:moveTo>
                    <a:pt x="0" y="0"/>
                  </a:moveTo>
                  <a:lnTo>
                    <a:pt x="4816592" y="0"/>
                  </a:lnTo>
                  <a:lnTo>
                    <a:pt x="4816592" y="812800"/>
                  </a:lnTo>
                  <a:lnTo>
                    <a:pt x="0" y="812800"/>
                  </a:lnTo>
                  <a:close/>
                </a:path>
              </a:pathLst>
            </a:custGeom>
            <a:solidFill>
              <a:srgbClr val="2F6394"/>
            </a:solidFill>
          </p:spPr>
        </p:sp>
        <p:sp>
          <p:nvSpPr>
            <p:cNvPr name="TextBox 4" id="4"/>
            <p:cNvSpPr txBox="true"/>
            <p:nvPr/>
          </p:nvSpPr>
          <p:spPr>
            <a:xfrm>
              <a:off x="0" y="-19050"/>
              <a:ext cx="4816593" cy="831850"/>
            </a:xfrm>
            <a:prstGeom prst="rect">
              <a:avLst/>
            </a:prstGeom>
          </p:spPr>
          <p:txBody>
            <a:bodyPr anchor="ctr" rtlCol="false" tIns="50800" lIns="50800" bIns="50800" rIns="50800"/>
            <a:lstStyle/>
            <a:p>
              <a:pPr algn="ctr">
                <a:lnSpc>
                  <a:spcPts val="2859"/>
                </a:lnSpc>
              </a:pPr>
            </a:p>
          </p:txBody>
        </p:sp>
      </p:grpSp>
      <p:sp>
        <p:nvSpPr>
          <p:cNvPr name="Freeform 5" id="5"/>
          <p:cNvSpPr/>
          <p:nvPr/>
        </p:nvSpPr>
        <p:spPr>
          <a:xfrm flipH="false" flipV="false" rot="0">
            <a:off x="13451022" y="-4729397"/>
            <a:ext cx="7616557" cy="7815497"/>
          </a:xfrm>
          <a:custGeom>
            <a:avLst/>
            <a:gdLst/>
            <a:ahLst/>
            <a:cxnLst/>
            <a:rect r="r" b="b" t="t" l="l"/>
            <a:pathLst>
              <a:path h="7815497" w="7616557">
                <a:moveTo>
                  <a:pt x="0" y="0"/>
                </a:moveTo>
                <a:lnTo>
                  <a:pt x="7616556" y="0"/>
                </a:lnTo>
                <a:lnTo>
                  <a:pt x="7616556" y="7815497"/>
                </a:lnTo>
                <a:lnTo>
                  <a:pt x="0" y="78154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851369" y="-3442596"/>
            <a:ext cx="6709932" cy="6885191"/>
          </a:xfrm>
          <a:custGeom>
            <a:avLst/>
            <a:gdLst/>
            <a:ahLst/>
            <a:cxnLst/>
            <a:rect r="r" b="b" t="t" l="l"/>
            <a:pathLst>
              <a:path h="6885191" w="6709932">
                <a:moveTo>
                  <a:pt x="0" y="0"/>
                </a:moveTo>
                <a:lnTo>
                  <a:pt x="6709932" y="0"/>
                </a:lnTo>
                <a:lnTo>
                  <a:pt x="6709932" y="6885192"/>
                </a:lnTo>
                <a:lnTo>
                  <a:pt x="0" y="68851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421422" y="7504564"/>
            <a:ext cx="7812258" cy="1867176"/>
          </a:xfrm>
          <a:custGeom>
            <a:avLst/>
            <a:gdLst/>
            <a:ahLst/>
            <a:cxnLst/>
            <a:rect r="r" b="b" t="t" l="l"/>
            <a:pathLst>
              <a:path h="1867176" w="7812258">
                <a:moveTo>
                  <a:pt x="0" y="0"/>
                </a:moveTo>
                <a:lnTo>
                  <a:pt x="7812258" y="0"/>
                </a:lnTo>
                <a:lnTo>
                  <a:pt x="7812258" y="1867176"/>
                </a:lnTo>
                <a:lnTo>
                  <a:pt x="0" y="1867176"/>
                </a:lnTo>
                <a:lnTo>
                  <a:pt x="0" y="0"/>
                </a:lnTo>
                <a:close/>
              </a:path>
            </a:pathLst>
          </a:custGeom>
          <a:blipFill>
            <a:blip r:embed="rId4"/>
            <a:stretch>
              <a:fillRect l="0" t="0" r="-5709" b="0"/>
            </a:stretch>
          </a:blipFill>
        </p:spPr>
      </p:sp>
      <p:grpSp>
        <p:nvGrpSpPr>
          <p:cNvPr name="Group 8" id="8"/>
          <p:cNvGrpSpPr/>
          <p:nvPr/>
        </p:nvGrpSpPr>
        <p:grpSpPr>
          <a:xfrm rot="0">
            <a:off x="421422" y="3442596"/>
            <a:ext cx="7812258" cy="3709543"/>
            <a:chOff x="0" y="0"/>
            <a:chExt cx="2865391" cy="1360591"/>
          </a:xfrm>
        </p:grpSpPr>
        <p:sp>
          <p:nvSpPr>
            <p:cNvPr name="Freeform 9" id="9"/>
            <p:cNvSpPr/>
            <p:nvPr/>
          </p:nvSpPr>
          <p:spPr>
            <a:xfrm flipH="false" flipV="false" rot="0">
              <a:off x="0" y="0"/>
              <a:ext cx="2865391" cy="1360591"/>
            </a:xfrm>
            <a:custGeom>
              <a:avLst/>
              <a:gdLst/>
              <a:ahLst/>
              <a:cxnLst/>
              <a:rect r="r" b="b" t="t" l="l"/>
              <a:pathLst>
                <a:path h="1360591" w="2865391">
                  <a:moveTo>
                    <a:pt x="30721" y="0"/>
                  </a:moveTo>
                  <a:lnTo>
                    <a:pt x="2834670" y="0"/>
                  </a:lnTo>
                  <a:cubicBezTo>
                    <a:pt x="2851637" y="0"/>
                    <a:pt x="2865391" y="13754"/>
                    <a:pt x="2865391" y="30721"/>
                  </a:cubicBezTo>
                  <a:lnTo>
                    <a:pt x="2865391" y="1329871"/>
                  </a:lnTo>
                  <a:cubicBezTo>
                    <a:pt x="2865391" y="1346837"/>
                    <a:pt x="2851637" y="1360591"/>
                    <a:pt x="2834670" y="1360591"/>
                  </a:cubicBezTo>
                  <a:lnTo>
                    <a:pt x="30721" y="1360591"/>
                  </a:lnTo>
                  <a:cubicBezTo>
                    <a:pt x="13754" y="1360591"/>
                    <a:pt x="0" y="1346837"/>
                    <a:pt x="0" y="1329871"/>
                  </a:cubicBezTo>
                  <a:lnTo>
                    <a:pt x="0" y="30721"/>
                  </a:lnTo>
                  <a:cubicBezTo>
                    <a:pt x="0" y="13754"/>
                    <a:pt x="13754" y="0"/>
                    <a:pt x="30721" y="0"/>
                  </a:cubicBezTo>
                  <a:close/>
                </a:path>
              </a:pathLst>
            </a:custGeom>
            <a:solidFill>
              <a:srgbClr val="B7CFE4">
                <a:alpha val="98824"/>
              </a:srgbClr>
            </a:solidFill>
          </p:spPr>
        </p:sp>
        <p:sp>
          <p:nvSpPr>
            <p:cNvPr name="TextBox 10" id="10"/>
            <p:cNvSpPr txBox="true"/>
            <p:nvPr/>
          </p:nvSpPr>
          <p:spPr>
            <a:xfrm>
              <a:off x="0" y="-28575"/>
              <a:ext cx="2865391" cy="1389166"/>
            </a:xfrm>
            <a:prstGeom prst="rect">
              <a:avLst/>
            </a:prstGeom>
          </p:spPr>
          <p:txBody>
            <a:bodyPr anchor="ctr" rtlCol="false" tIns="50800" lIns="50800" bIns="50800" rIns="50800"/>
            <a:lstStyle/>
            <a:p>
              <a:pPr>
                <a:lnSpc>
                  <a:spcPts val="2600"/>
                </a:lnSpc>
              </a:pPr>
            </a:p>
          </p:txBody>
        </p:sp>
      </p:grpSp>
      <p:sp>
        <p:nvSpPr>
          <p:cNvPr name="Freeform 11" id="11"/>
          <p:cNvSpPr/>
          <p:nvPr/>
        </p:nvSpPr>
        <p:spPr>
          <a:xfrm flipH="false" flipV="false" rot="0">
            <a:off x="9202764" y="3086100"/>
            <a:ext cx="8496515" cy="5091988"/>
          </a:xfrm>
          <a:custGeom>
            <a:avLst/>
            <a:gdLst/>
            <a:ahLst/>
            <a:cxnLst/>
            <a:rect r="r" b="b" t="t" l="l"/>
            <a:pathLst>
              <a:path h="5091988" w="8496515">
                <a:moveTo>
                  <a:pt x="0" y="0"/>
                </a:moveTo>
                <a:lnTo>
                  <a:pt x="8496515" y="0"/>
                </a:lnTo>
                <a:lnTo>
                  <a:pt x="8496515" y="5091988"/>
                </a:lnTo>
                <a:lnTo>
                  <a:pt x="0" y="5091988"/>
                </a:lnTo>
                <a:lnTo>
                  <a:pt x="0" y="0"/>
                </a:lnTo>
                <a:close/>
              </a:path>
            </a:pathLst>
          </a:custGeom>
          <a:blipFill>
            <a:blip r:embed="rId5"/>
            <a:stretch>
              <a:fillRect l="-10649" t="-7307" r="-10045" b="-5976"/>
            </a:stretch>
          </a:blipFill>
        </p:spPr>
      </p:sp>
      <p:grpSp>
        <p:nvGrpSpPr>
          <p:cNvPr name="Group 12" id="12"/>
          <p:cNvGrpSpPr/>
          <p:nvPr/>
        </p:nvGrpSpPr>
        <p:grpSpPr>
          <a:xfrm rot="0">
            <a:off x="9607303" y="8178088"/>
            <a:ext cx="7927642" cy="1831773"/>
            <a:chOff x="0" y="0"/>
            <a:chExt cx="2907712" cy="671860"/>
          </a:xfrm>
        </p:grpSpPr>
        <p:sp>
          <p:nvSpPr>
            <p:cNvPr name="Freeform 13" id="13"/>
            <p:cNvSpPr/>
            <p:nvPr/>
          </p:nvSpPr>
          <p:spPr>
            <a:xfrm flipH="false" flipV="false" rot="0">
              <a:off x="0" y="0"/>
              <a:ext cx="2907712" cy="671860"/>
            </a:xfrm>
            <a:custGeom>
              <a:avLst/>
              <a:gdLst/>
              <a:ahLst/>
              <a:cxnLst/>
              <a:rect r="r" b="b" t="t" l="l"/>
              <a:pathLst>
                <a:path h="671860" w="2907712">
                  <a:moveTo>
                    <a:pt x="30274" y="0"/>
                  </a:moveTo>
                  <a:lnTo>
                    <a:pt x="2877438" y="0"/>
                  </a:lnTo>
                  <a:cubicBezTo>
                    <a:pt x="2885467" y="0"/>
                    <a:pt x="2893167" y="3190"/>
                    <a:pt x="2898845" y="8867"/>
                  </a:cubicBezTo>
                  <a:cubicBezTo>
                    <a:pt x="2904522" y="14544"/>
                    <a:pt x="2907712" y="22245"/>
                    <a:pt x="2907712" y="30274"/>
                  </a:cubicBezTo>
                  <a:lnTo>
                    <a:pt x="2907712" y="641587"/>
                  </a:lnTo>
                  <a:cubicBezTo>
                    <a:pt x="2907712" y="649616"/>
                    <a:pt x="2904522" y="657316"/>
                    <a:pt x="2898845" y="662993"/>
                  </a:cubicBezTo>
                  <a:cubicBezTo>
                    <a:pt x="2893167" y="668671"/>
                    <a:pt x="2885467" y="671860"/>
                    <a:pt x="2877438" y="671860"/>
                  </a:cubicBezTo>
                  <a:lnTo>
                    <a:pt x="30274" y="671860"/>
                  </a:lnTo>
                  <a:cubicBezTo>
                    <a:pt x="22245" y="671860"/>
                    <a:pt x="14544" y="668671"/>
                    <a:pt x="8867" y="662993"/>
                  </a:cubicBezTo>
                  <a:cubicBezTo>
                    <a:pt x="3190" y="657316"/>
                    <a:pt x="0" y="649616"/>
                    <a:pt x="0" y="641587"/>
                  </a:cubicBezTo>
                  <a:lnTo>
                    <a:pt x="0" y="30274"/>
                  </a:lnTo>
                  <a:cubicBezTo>
                    <a:pt x="0" y="22245"/>
                    <a:pt x="3190" y="14544"/>
                    <a:pt x="8867" y="8867"/>
                  </a:cubicBezTo>
                  <a:cubicBezTo>
                    <a:pt x="14544" y="3190"/>
                    <a:pt x="22245" y="0"/>
                    <a:pt x="30274" y="0"/>
                  </a:cubicBezTo>
                  <a:close/>
                </a:path>
              </a:pathLst>
            </a:custGeom>
            <a:solidFill>
              <a:srgbClr val="B7CFE4">
                <a:alpha val="98824"/>
              </a:srgbClr>
            </a:solidFill>
          </p:spPr>
        </p:sp>
        <p:sp>
          <p:nvSpPr>
            <p:cNvPr name="TextBox 14" id="14"/>
            <p:cNvSpPr txBox="true"/>
            <p:nvPr/>
          </p:nvSpPr>
          <p:spPr>
            <a:xfrm>
              <a:off x="0" y="-28575"/>
              <a:ext cx="2907712" cy="700435"/>
            </a:xfrm>
            <a:prstGeom prst="rect">
              <a:avLst/>
            </a:prstGeom>
          </p:spPr>
          <p:txBody>
            <a:bodyPr anchor="ctr" rtlCol="false" tIns="50800" lIns="50800" bIns="50800" rIns="50800"/>
            <a:lstStyle/>
            <a:p>
              <a:pPr>
                <a:lnSpc>
                  <a:spcPts val="2600"/>
                </a:lnSpc>
              </a:pPr>
            </a:p>
          </p:txBody>
        </p:sp>
      </p:grpSp>
      <p:sp>
        <p:nvSpPr>
          <p:cNvPr name="TextBox 15" id="15"/>
          <p:cNvSpPr txBox="true"/>
          <p:nvPr/>
        </p:nvSpPr>
        <p:spPr>
          <a:xfrm rot="0">
            <a:off x="3690980" y="289560"/>
            <a:ext cx="10906040" cy="2392680"/>
          </a:xfrm>
          <a:prstGeom prst="rect">
            <a:avLst/>
          </a:prstGeom>
        </p:spPr>
        <p:txBody>
          <a:bodyPr anchor="t" rtlCol="false" tIns="0" lIns="0" bIns="0" rIns="0">
            <a:spAutoFit/>
          </a:bodyPr>
          <a:lstStyle/>
          <a:p>
            <a:pPr algn="ctr">
              <a:lnSpc>
                <a:spcPts val="9660"/>
              </a:lnSpc>
            </a:pPr>
            <a:r>
              <a:rPr lang="en-US" sz="7000" spc="686">
                <a:solidFill>
                  <a:srgbClr val="F3F6FA"/>
                </a:solidFill>
                <a:latin typeface="Oswald Bold"/>
              </a:rPr>
              <a:t>PERFORMANCE MEASURE</a:t>
            </a:r>
          </a:p>
          <a:p>
            <a:pPr algn="ctr">
              <a:lnSpc>
                <a:spcPts val="9660"/>
              </a:lnSpc>
            </a:pPr>
            <a:r>
              <a:rPr lang="en-US" sz="7000" spc="686">
                <a:solidFill>
                  <a:srgbClr val="F3F6FA"/>
                </a:solidFill>
                <a:latin typeface="Oswald Bold"/>
              </a:rPr>
              <a:t>NUMBER OF RUNS</a:t>
            </a:r>
          </a:p>
        </p:txBody>
      </p:sp>
      <p:sp>
        <p:nvSpPr>
          <p:cNvPr name="TextBox 16" id="16"/>
          <p:cNvSpPr txBox="true"/>
          <p:nvPr/>
        </p:nvSpPr>
        <p:spPr>
          <a:xfrm rot="0">
            <a:off x="9899110" y="8268475"/>
            <a:ext cx="7360190" cy="1622425"/>
          </a:xfrm>
          <a:prstGeom prst="rect">
            <a:avLst/>
          </a:prstGeom>
        </p:spPr>
        <p:txBody>
          <a:bodyPr anchor="t" rtlCol="false" tIns="0" lIns="0" bIns="0" rIns="0">
            <a:spAutoFit/>
          </a:bodyPr>
          <a:lstStyle/>
          <a:p>
            <a:pPr algn="just">
              <a:lnSpc>
                <a:spcPts val="2600"/>
              </a:lnSpc>
              <a:spcBef>
                <a:spcPct val="0"/>
              </a:spcBef>
            </a:pPr>
            <a:r>
              <a:rPr lang="en-US" sz="2000">
                <a:solidFill>
                  <a:srgbClr val="000000"/>
                </a:solidFill>
                <a:latin typeface="Open Sauce"/>
              </a:rPr>
              <a:t>We need to take into account that this agent-based simulation was computationally costly, and, although it is always more convenient to rely on a higher number of runs, we can find a </a:t>
            </a:r>
            <a:r>
              <a:rPr lang="en-US" sz="2000">
                <a:solidFill>
                  <a:srgbClr val="000000"/>
                </a:solidFill>
                <a:latin typeface="Open Sauce Bold"/>
              </a:rPr>
              <a:t>compromise between accuracy and time</a:t>
            </a:r>
            <a:r>
              <a:rPr lang="en-US" sz="2000">
                <a:solidFill>
                  <a:srgbClr val="000000"/>
                </a:solidFill>
                <a:latin typeface="Open Sauce"/>
              </a:rPr>
              <a:t> of simulation by carrying out this analysis </a:t>
            </a:r>
          </a:p>
        </p:txBody>
      </p:sp>
      <p:sp>
        <p:nvSpPr>
          <p:cNvPr name="TextBox 17" id="17"/>
          <p:cNvSpPr txBox="true"/>
          <p:nvPr/>
        </p:nvSpPr>
        <p:spPr>
          <a:xfrm rot="0">
            <a:off x="741361" y="3662242"/>
            <a:ext cx="7172380" cy="3241675"/>
          </a:xfrm>
          <a:prstGeom prst="rect">
            <a:avLst/>
          </a:prstGeom>
        </p:spPr>
        <p:txBody>
          <a:bodyPr anchor="t" rtlCol="false" tIns="0" lIns="0" bIns="0" rIns="0">
            <a:spAutoFit/>
          </a:bodyPr>
          <a:lstStyle/>
          <a:p>
            <a:pPr algn="just">
              <a:lnSpc>
                <a:spcPts val="2600"/>
              </a:lnSpc>
            </a:pPr>
            <a:r>
              <a:rPr lang="en-US" sz="2000">
                <a:solidFill>
                  <a:srgbClr val="000000"/>
                </a:solidFill>
                <a:latin typeface="Open Sauce"/>
              </a:rPr>
              <a:t>With the result summary that was implemented, it can be seen that the performances</a:t>
            </a:r>
            <a:r>
              <a:rPr lang="en-US" sz="2000">
                <a:solidFill>
                  <a:srgbClr val="000000"/>
                </a:solidFill>
                <a:latin typeface="Open Sauce"/>
              </a:rPr>
              <a:t> we get from the average results of </a:t>
            </a:r>
            <a:r>
              <a:rPr lang="en-US" sz="2000">
                <a:solidFill>
                  <a:srgbClr val="000000"/>
                </a:solidFill>
                <a:latin typeface="Open Sauce Bold Italics"/>
              </a:rPr>
              <a:t>3 runs</a:t>
            </a:r>
            <a:r>
              <a:rPr lang="en-US" sz="2000">
                <a:solidFill>
                  <a:srgbClr val="000000"/>
                </a:solidFill>
                <a:latin typeface="Open Sauce"/>
              </a:rPr>
              <a:t> can be considered stable. </a:t>
            </a:r>
          </a:p>
          <a:p>
            <a:pPr algn="just">
              <a:lnSpc>
                <a:spcPts val="2600"/>
              </a:lnSpc>
            </a:pPr>
            <a:r>
              <a:rPr lang="en-US" sz="2000">
                <a:solidFill>
                  <a:srgbClr val="000000"/>
                </a:solidFill>
                <a:latin typeface="Open Sauce"/>
              </a:rPr>
              <a:t>The total time of full recovery presents a difference of 5 days between some runs, but we decided to accept this variability </a:t>
            </a:r>
          </a:p>
          <a:p>
            <a:pPr algn="just">
              <a:lnSpc>
                <a:spcPts val="2600"/>
              </a:lnSpc>
            </a:pPr>
            <a:r>
              <a:rPr lang="en-US" sz="2000">
                <a:solidFill>
                  <a:srgbClr val="000000"/>
                </a:solidFill>
                <a:latin typeface="Open Sauce"/>
              </a:rPr>
              <a:t>Besides the qualitative evaluation, we computed the confidence interval for the IFR during normal times, for a confidence level of the 95%, getting: </a:t>
            </a:r>
          </a:p>
          <a:p>
            <a:pPr algn="just">
              <a:lnSpc>
                <a:spcPts val="2600"/>
              </a:lnSpc>
              <a:spcBef>
                <a:spcPct val="0"/>
              </a:spcBef>
            </a:pPr>
            <a:r>
              <a:rPr lang="en-US" sz="2000">
                <a:solidFill>
                  <a:srgbClr val="000000"/>
                </a:solidFill>
                <a:latin typeface="Open Sauce"/>
              </a:rPr>
              <a:t>[94.7; 95.93]</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B7CFE4"/>
        </a:solidFill>
      </p:bgPr>
    </p:bg>
    <p:spTree>
      <p:nvGrpSpPr>
        <p:cNvPr id="1" name=""/>
        <p:cNvGrpSpPr/>
        <p:nvPr/>
      </p:nvGrpSpPr>
      <p:grpSpPr>
        <a:xfrm>
          <a:off x="0" y="0"/>
          <a:ext cx="0" cy="0"/>
          <a:chOff x="0" y="0"/>
          <a:chExt cx="0" cy="0"/>
        </a:xfrm>
      </p:grpSpPr>
      <p:sp>
        <p:nvSpPr>
          <p:cNvPr name="Freeform 2" id="2" descr="Purple Abstract Wavy Lines"/>
          <p:cNvSpPr/>
          <p:nvPr/>
        </p:nvSpPr>
        <p:spPr>
          <a:xfrm flipH="false" flipV="false" rot="2016048">
            <a:off x="12243487" y="-1005305"/>
            <a:ext cx="10749463" cy="2687366"/>
          </a:xfrm>
          <a:custGeom>
            <a:avLst/>
            <a:gdLst/>
            <a:ahLst/>
            <a:cxnLst/>
            <a:rect r="r" b="b" t="t" l="l"/>
            <a:pathLst>
              <a:path h="2687366" w="10749463">
                <a:moveTo>
                  <a:pt x="0" y="0"/>
                </a:moveTo>
                <a:lnTo>
                  <a:pt x="10749463" y="0"/>
                </a:lnTo>
                <a:lnTo>
                  <a:pt x="10749463" y="2687365"/>
                </a:lnTo>
                <a:lnTo>
                  <a:pt x="0" y="268736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51217" y="-311734"/>
            <a:ext cx="8554465" cy="10910468"/>
            <a:chOff x="0" y="0"/>
            <a:chExt cx="2253028" cy="2873539"/>
          </a:xfrm>
        </p:grpSpPr>
        <p:sp>
          <p:nvSpPr>
            <p:cNvPr name="Freeform 4" id="4"/>
            <p:cNvSpPr/>
            <p:nvPr/>
          </p:nvSpPr>
          <p:spPr>
            <a:xfrm flipH="false" flipV="false" rot="0">
              <a:off x="0" y="0"/>
              <a:ext cx="2253028" cy="2873539"/>
            </a:xfrm>
            <a:custGeom>
              <a:avLst/>
              <a:gdLst/>
              <a:ahLst/>
              <a:cxnLst/>
              <a:rect r="r" b="b" t="t" l="l"/>
              <a:pathLst>
                <a:path h="2873539" w="2253028">
                  <a:moveTo>
                    <a:pt x="0" y="0"/>
                  </a:moveTo>
                  <a:lnTo>
                    <a:pt x="2253028" y="0"/>
                  </a:lnTo>
                  <a:lnTo>
                    <a:pt x="2253028" y="2873539"/>
                  </a:lnTo>
                  <a:lnTo>
                    <a:pt x="0" y="2873539"/>
                  </a:lnTo>
                  <a:close/>
                </a:path>
              </a:pathLst>
            </a:custGeom>
            <a:solidFill>
              <a:srgbClr val="FFFFFF"/>
            </a:solidFill>
          </p:spPr>
        </p:sp>
        <p:sp>
          <p:nvSpPr>
            <p:cNvPr name="TextBox 5" id="5"/>
            <p:cNvSpPr txBox="true"/>
            <p:nvPr/>
          </p:nvSpPr>
          <p:spPr>
            <a:xfrm>
              <a:off x="0" y="-66675"/>
              <a:ext cx="2253028" cy="2940214"/>
            </a:xfrm>
            <a:prstGeom prst="rect">
              <a:avLst/>
            </a:prstGeom>
          </p:spPr>
          <p:txBody>
            <a:bodyPr anchor="ctr" rtlCol="false" tIns="50800" lIns="50800" bIns="50800" rIns="50800"/>
            <a:lstStyle/>
            <a:p>
              <a:pPr algn="ctr">
                <a:lnSpc>
                  <a:spcPts val="3150"/>
                </a:lnSpc>
              </a:pPr>
            </a:p>
          </p:txBody>
        </p:sp>
      </p:grpSp>
      <p:grpSp>
        <p:nvGrpSpPr>
          <p:cNvPr name="Group 6" id="6"/>
          <p:cNvGrpSpPr/>
          <p:nvPr/>
        </p:nvGrpSpPr>
        <p:grpSpPr>
          <a:xfrm rot="0">
            <a:off x="16489215" y="8488215"/>
            <a:ext cx="1798785" cy="179878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0B1320"/>
            </a:solidFill>
          </p:spPr>
        </p:sp>
        <p:sp>
          <p:nvSpPr>
            <p:cNvPr name="TextBox 8" id="8"/>
            <p:cNvSpPr txBox="true"/>
            <p:nvPr/>
          </p:nvSpPr>
          <p:spPr>
            <a:xfrm>
              <a:off x="0" y="-66675"/>
              <a:ext cx="812800" cy="879475"/>
            </a:xfrm>
            <a:prstGeom prst="rect">
              <a:avLst/>
            </a:prstGeom>
          </p:spPr>
          <p:txBody>
            <a:bodyPr anchor="ctr" rtlCol="false" tIns="50800" lIns="50800" bIns="50800" rIns="50800"/>
            <a:lstStyle/>
            <a:p>
              <a:pPr algn="ctr">
                <a:lnSpc>
                  <a:spcPts val="3150"/>
                </a:lnSpc>
              </a:pPr>
            </a:p>
          </p:txBody>
        </p:sp>
      </p:grpSp>
      <p:sp>
        <p:nvSpPr>
          <p:cNvPr name="TextBox 9" id="9"/>
          <p:cNvSpPr txBox="true"/>
          <p:nvPr/>
        </p:nvSpPr>
        <p:spPr>
          <a:xfrm rot="0">
            <a:off x="1384300" y="1633238"/>
            <a:ext cx="6299200" cy="2828925"/>
          </a:xfrm>
          <a:prstGeom prst="rect">
            <a:avLst/>
          </a:prstGeom>
        </p:spPr>
        <p:txBody>
          <a:bodyPr anchor="t" rtlCol="false" tIns="0" lIns="0" bIns="0" rIns="0">
            <a:spAutoFit/>
          </a:bodyPr>
          <a:lstStyle/>
          <a:p>
            <a:pPr algn="l" marL="0" indent="0" lvl="0">
              <a:lnSpc>
                <a:spcPts val="7275"/>
              </a:lnSpc>
              <a:spcBef>
                <a:spcPct val="0"/>
              </a:spcBef>
            </a:pPr>
            <a:r>
              <a:rPr lang="en-US" sz="7500" spc="735" u="none">
                <a:solidFill>
                  <a:srgbClr val="2F6394"/>
                </a:solidFill>
                <a:latin typeface="Oswald Bold"/>
              </a:rPr>
              <a:t>POSSIBLE FACTORS TO INVESTIGATE</a:t>
            </a:r>
          </a:p>
        </p:txBody>
      </p:sp>
      <p:grpSp>
        <p:nvGrpSpPr>
          <p:cNvPr name="Group 10" id="10"/>
          <p:cNvGrpSpPr/>
          <p:nvPr/>
        </p:nvGrpSpPr>
        <p:grpSpPr>
          <a:xfrm rot="0">
            <a:off x="9144000" y="2099848"/>
            <a:ext cx="8474218" cy="3048230"/>
            <a:chOff x="0" y="0"/>
            <a:chExt cx="11298958" cy="4064306"/>
          </a:xfrm>
        </p:grpSpPr>
        <p:sp>
          <p:nvSpPr>
            <p:cNvPr name="TextBox 11" id="11"/>
            <p:cNvSpPr txBox="true"/>
            <p:nvPr/>
          </p:nvSpPr>
          <p:spPr>
            <a:xfrm rot="0">
              <a:off x="0" y="-47625"/>
              <a:ext cx="11298958" cy="3319145"/>
            </a:xfrm>
            <a:prstGeom prst="rect">
              <a:avLst/>
            </a:prstGeom>
          </p:spPr>
          <p:txBody>
            <a:bodyPr anchor="t" rtlCol="false" tIns="0" lIns="0" bIns="0" rIns="0">
              <a:spAutoFit/>
            </a:bodyPr>
            <a:lstStyle/>
            <a:p>
              <a:pPr>
                <a:lnSpc>
                  <a:spcPts val="3359"/>
                </a:lnSpc>
              </a:pPr>
              <a:r>
                <a:rPr lang="en-US" sz="2399" spc="235">
                  <a:solidFill>
                    <a:srgbClr val="0B1320"/>
                  </a:solidFill>
                  <a:latin typeface="DM Sans"/>
                </a:rPr>
                <a:t>1) NUMBER OF BACK ORDERS</a:t>
              </a:r>
            </a:p>
            <a:p>
              <a:pPr>
                <a:lnSpc>
                  <a:spcPts val="3359"/>
                </a:lnSpc>
              </a:pPr>
              <a:r>
                <a:rPr lang="en-US" sz="2399" spc="235">
                  <a:solidFill>
                    <a:srgbClr val="0B1320"/>
                  </a:solidFill>
                  <a:latin typeface="DM Sans"/>
                </a:rPr>
                <a:t>2) AVERAGE INVENTORY LEVEL AT STORE AND DC </a:t>
              </a:r>
            </a:p>
            <a:p>
              <a:pPr>
                <a:lnSpc>
                  <a:spcPts val="3359"/>
                </a:lnSpc>
              </a:pPr>
              <a:r>
                <a:rPr lang="en-US" sz="2399" spc="235">
                  <a:solidFill>
                    <a:srgbClr val="0B1320"/>
                  </a:solidFill>
                  <a:latin typeface="DM Sans"/>
                </a:rPr>
                <a:t>3) DEMAND FORECAST ERROR</a:t>
              </a:r>
            </a:p>
            <a:p>
              <a:pPr>
                <a:lnSpc>
                  <a:spcPts val="3359"/>
                </a:lnSpc>
              </a:pPr>
              <a:r>
                <a:rPr lang="en-US" sz="2399" spc="235">
                  <a:solidFill>
                    <a:srgbClr val="0B1320"/>
                  </a:solidFill>
                  <a:latin typeface="DM Sans"/>
                </a:rPr>
                <a:t>4) REPLENISHMENT QUANTITY</a:t>
              </a:r>
            </a:p>
            <a:p>
              <a:pPr>
                <a:lnSpc>
                  <a:spcPts val="3359"/>
                </a:lnSpc>
              </a:pPr>
              <a:r>
                <a:rPr lang="en-US" sz="2399" spc="235">
                  <a:solidFill>
                    <a:srgbClr val="0B1320"/>
                  </a:solidFill>
                  <a:latin typeface="DM Sans"/>
                </a:rPr>
                <a:t>5) SS</a:t>
              </a:r>
            </a:p>
            <a:p>
              <a:pPr algn="l" marL="0" indent="0" lvl="0">
                <a:lnSpc>
                  <a:spcPts val="3359"/>
                </a:lnSpc>
                <a:spcBef>
                  <a:spcPct val="0"/>
                </a:spcBef>
              </a:pPr>
              <a:r>
                <a:rPr lang="en-US" sz="2399" spc="235">
                  <a:solidFill>
                    <a:srgbClr val="0B1320"/>
                  </a:solidFill>
                  <a:latin typeface="DM Sans"/>
                </a:rPr>
                <a:t>6) NUMBER OF DCS</a:t>
              </a:r>
            </a:p>
          </p:txBody>
        </p:sp>
        <p:sp>
          <p:nvSpPr>
            <p:cNvPr name="TextBox 12" id="12"/>
            <p:cNvSpPr txBox="true"/>
            <p:nvPr/>
          </p:nvSpPr>
          <p:spPr>
            <a:xfrm rot="0">
              <a:off x="0" y="3644989"/>
              <a:ext cx="11298958" cy="419317"/>
            </a:xfrm>
            <a:prstGeom prst="rect">
              <a:avLst/>
            </a:prstGeom>
          </p:spPr>
          <p:txBody>
            <a:bodyPr anchor="t" rtlCol="false" tIns="0" lIns="0" bIns="0" rIns="0">
              <a:spAutoFit/>
            </a:bodyPr>
            <a:lstStyle/>
            <a:p>
              <a:pPr algn="l" marL="0" indent="0" lvl="0">
                <a:lnSpc>
                  <a:spcPts val="2747"/>
                </a:lnSpc>
                <a:spcBef>
                  <a:spcPct val="0"/>
                </a:spcBef>
              </a:pPr>
            </a:p>
          </p:txBody>
        </p:sp>
      </p:grpSp>
      <p:sp>
        <p:nvSpPr>
          <p:cNvPr name="AutoShape 13" id="13"/>
          <p:cNvSpPr/>
          <p:nvPr/>
        </p:nvSpPr>
        <p:spPr>
          <a:xfrm flipH="true">
            <a:off x="-10794023" y="8507265"/>
            <a:ext cx="29811078" cy="0"/>
          </a:xfrm>
          <a:prstGeom prst="line">
            <a:avLst/>
          </a:prstGeom>
          <a:ln cap="flat" w="38100">
            <a:solidFill>
              <a:srgbClr val="0B1320"/>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C3F60"/>
        </a:solidFill>
      </p:bgPr>
    </p:bg>
    <p:spTree>
      <p:nvGrpSpPr>
        <p:cNvPr id="1" name=""/>
        <p:cNvGrpSpPr/>
        <p:nvPr/>
      </p:nvGrpSpPr>
      <p:grpSpPr>
        <a:xfrm>
          <a:off x="0" y="0"/>
          <a:ext cx="0" cy="0"/>
          <a:chOff x="0" y="0"/>
          <a:chExt cx="0" cy="0"/>
        </a:xfrm>
      </p:grpSpPr>
      <p:grpSp>
        <p:nvGrpSpPr>
          <p:cNvPr name="Group 2" id="2"/>
          <p:cNvGrpSpPr/>
          <p:nvPr/>
        </p:nvGrpSpPr>
        <p:grpSpPr>
          <a:xfrm rot="0">
            <a:off x="-2770706" y="-3368517"/>
            <a:ext cx="4959890" cy="495989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4" id="4"/>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grpSp>
        <p:nvGrpSpPr>
          <p:cNvPr name="Group 5" id="5"/>
          <p:cNvGrpSpPr/>
          <p:nvPr/>
        </p:nvGrpSpPr>
        <p:grpSpPr>
          <a:xfrm rot="0">
            <a:off x="9144000" y="1278539"/>
            <a:ext cx="13188954" cy="13188954"/>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name="TextBox 7" id="7"/>
            <p:cNvSpPr txBox="true"/>
            <p:nvPr/>
          </p:nvSpPr>
          <p:spPr>
            <a:xfrm>
              <a:off x="76200" y="57150"/>
              <a:ext cx="660400" cy="679450"/>
            </a:xfrm>
            <a:prstGeom prst="rect">
              <a:avLst/>
            </a:prstGeom>
          </p:spPr>
          <p:txBody>
            <a:bodyPr anchor="ctr" rtlCol="false" tIns="50800" lIns="50800" bIns="50800" rIns="50800"/>
            <a:lstStyle/>
            <a:p>
              <a:pPr algn="ctr">
                <a:lnSpc>
                  <a:spcPts val="2859"/>
                </a:lnSpc>
              </a:pPr>
            </a:p>
          </p:txBody>
        </p:sp>
      </p:grpSp>
      <p:sp>
        <p:nvSpPr>
          <p:cNvPr name="Freeform 8" id="8"/>
          <p:cNvSpPr/>
          <p:nvPr/>
        </p:nvSpPr>
        <p:spPr>
          <a:xfrm flipH="false" flipV="false" rot="0">
            <a:off x="-6639105" y="-5979128"/>
            <a:ext cx="12110389" cy="12426705"/>
          </a:xfrm>
          <a:custGeom>
            <a:avLst/>
            <a:gdLst/>
            <a:ahLst/>
            <a:cxnLst/>
            <a:rect r="r" b="b" t="t" l="l"/>
            <a:pathLst>
              <a:path h="12426705" w="12110389">
                <a:moveTo>
                  <a:pt x="0" y="0"/>
                </a:moveTo>
                <a:lnTo>
                  <a:pt x="12110389" y="0"/>
                </a:lnTo>
                <a:lnTo>
                  <a:pt x="12110389" y="12426706"/>
                </a:lnTo>
                <a:lnTo>
                  <a:pt x="0" y="1242670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3986589">
            <a:off x="4799027" y="7738756"/>
            <a:ext cx="9894000" cy="10152425"/>
          </a:xfrm>
          <a:custGeom>
            <a:avLst/>
            <a:gdLst/>
            <a:ahLst/>
            <a:cxnLst/>
            <a:rect r="r" b="b" t="t" l="l"/>
            <a:pathLst>
              <a:path h="10152425" w="9894000">
                <a:moveTo>
                  <a:pt x="0" y="0"/>
                </a:moveTo>
                <a:lnTo>
                  <a:pt x="9894000" y="0"/>
                </a:lnTo>
                <a:lnTo>
                  <a:pt x="9894000" y="10152425"/>
                </a:lnTo>
                <a:lnTo>
                  <a:pt x="0" y="101524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985317" y="3213735"/>
            <a:ext cx="7942168" cy="2392680"/>
          </a:xfrm>
          <a:prstGeom prst="rect">
            <a:avLst/>
          </a:prstGeom>
        </p:spPr>
        <p:txBody>
          <a:bodyPr anchor="t" rtlCol="false" tIns="0" lIns="0" bIns="0" rIns="0">
            <a:spAutoFit/>
          </a:bodyPr>
          <a:lstStyle/>
          <a:p>
            <a:pPr>
              <a:lnSpc>
                <a:spcPts val="9659"/>
              </a:lnSpc>
            </a:pPr>
            <a:r>
              <a:rPr lang="en-US" sz="6999" spc="685">
                <a:solidFill>
                  <a:srgbClr val="F3F6FA"/>
                </a:solidFill>
                <a:latin typeface="Oswald Bold"/>
              </a:rPr>
              <a:t>2 FACTORS CHOSEN</a:t>
            </a:r>
          </a:p>
        </p:txBody>
      </p:sp>
      <p:sp>
        <p:nvSpPr>
          <p:cNvPr name="TextBox 11" id="11"/>
          <p:cNvSpPr txBox="true"/>
          <p:nvPr/>
        </p:nvSpPr>
        <p:spPr>
          <a:xfrm rot="0">
            <a:off x="1985317" y="6203855"/>
            <a:ext cx="6313259" cy="3045333"/>
          </a:xfrm>
          <a:prstGeom prst="rect">
            <a:avLst/>
          </a:prstGeom>
        </p:spPr>
        <p:txBody>
          <a:bodyPr anchor="t" rtlCol="false" tIns="0" lIns="0" bIns="0" rIns="0">
            <a:spAutoFit/>
          </a:bodyPr>
          <a:lstStyle/>
          <a:p>
            <a:pPr algn="just">
              <a:lnSpc>
                <a:spcPts val="3036"/>
              </a:lnSpc>
            </a:pPr>
            <a:r>
              <a:rPr lang="en-US" sz="2200" spc="215">
                <a:solidFill>
                  <a:srgbClr val="F3F6FA"/>
                </a:solidFill>
                <a:latin typeface="DM Sans"/>
              </a:rPr>
              <a:t>Based on the improvements made in the updated version of the model, it’s interesting to choose the number of DCs and the amount of SS as input variables to vary, and observe and identify the corresponding changes in the output response.</a:t>
            </a:r>
          </a:p>
          <a:p>
            <a:pPr algn="just">
              <a:lnSpc>
                <a:spcPts val="3036"/>
              </a:lnSpc>
            </a:pPr>
          </a:p>
        </p:txBody>
      </p:sp>
      <p:sp>
        <p:nvSpPr>
          <p:cNvPr name="TextBox 12" id="12"/>
          <p:cNvSpPr txBox="true"/>
          <p:nvPr/>
        </p:nvSpPr>
        <p:spPr>
          <a:xfrm rot="0">
            <a:off x="11595026" y="4043553"/>
            <a:ext cx="7202160" cy="771144"/>
          </a:xfrm>
          <a:prstGeom prst="rect">
            <a:avLst/>
          </a:prstGeom>
        </p:spPr>
        <p:txBody>
          <a:bodyPr anchor="t" rtlCol="false" tIns="0" lIns="0" bIns="0" rIns="0">
            <a:spAutoFit/>
          </a:bodyPr>
          <a:lstStyle/>
          <a:p>
            <a:pPr algn="just">
              <a:lnSpc>
                <a:spcPts val="6347"/>
              </a:lnSpc>
            </a:pPr>
            <a:r>
              <a:rPr lang="en-US" sz="4599">
                <a:solidFill>
                  <a:srgbClr val="3F8FF8"/>
                </a:solidFill>
                <a:latin typeface="DM Sans Bold"/>
              </a:rPr>
              <a:t>1. NUMBER OF DCS</a:t>
            </a:r>
          </a:p>
        </p:txBody>
      </p:sp>
      <p:pic>
        <p:nvPicPr>
          <p:cNvPr name="Picture 13" id="13"/>
          <p:cNvPicPr>
            <a:picLocks noChangeAspect="true"/>
          </p:cNvPicPr>
          <p:nvPr/>
        </p:nvPicPr>
        <p:blipFill>
          <a:blip r:embed="rId4"/>
          <a:stretch>
            <a:fillRect/>
          </a:stretch>
        </p:blipFill>
        <p:spPr>
          <a:xfrm rot="0">
            <a:off x="14757492" y="4556444"/>
            <a:ext cx="3237655" cy="1346717"/>
          </a:xfrm>
          <a:prstGeom prst="rect">
            <a:avLst/>
          </a:prstGeom>
        </p:spPr>
      </p:pic>
      <p:sp>
        <p:nvSpPr>
          <p:cNvPr name="TextBox 14" id="14"/>
          <p:cNvSpPr txBox="true"/>
          <p:nvPr/>
        </p:nvSpPr>
        <p:spPr>
          <a:xfrm rot="0">
            <a:off x="11595026" y="6371378"/>
            <a:ext cx="5222320" cy="771144"/>
          </a:xfrm>
          <a:prstGeom prst="rect">
            <a:avLst/>
          </a:prstGeom>
        </p:spPr>
        <p:txBody>
          <a:bodyPr anchor="t" rtlCol="false" tIns="0" lIns="0" bIns="0" rIns="0">
            <a:spAutoFit/>
          </a:bodyPr>
          <a:lstStyle/>
          <a:p>
            <a:pPr algn="just">
              <a:lnSpc>
                <a:spcPts val="6347"/>
              </a:lnSpc>
            </a:pPr>
            <a:r>
              <a:rPr lang="en-US" sz="4599">
                <a:solidFill>
                  <a:srgbClr val="3F8FF8"/>
                </a:solidFill>
                <a:latin typeface="DM Sans Bold"/>
              </a:rPr>
              <a:t>2. SAFETY STOCKS </a:t>
            </a:r>
          </a:p>
        </p:txBody>
      </p:sp>
      <p:pic>
        <p:nvPicPr>
          <p:cNvPr name="Picture 15" id="15"/>
          <p:cNvPicPr>
            <a:picLocks noChangeAspect="true"/>
          </p:cNvPicPr>
          <p:nvPr/>
        </p:nvPicPr>
        <p:blipFill>
          <a:blip r:embed="rId5"/>
          <a:stretch>
            <a:fillRect/>
          </a:stretch>
        </p:blipFill>
        <p:spPr>
          <a:xfrm rot="0">
            <a:off x="14229932" y="6818238"/>
            <a:ext cx="3891413" cy="1478737"/>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887923">
            <a:off x="14320978" y="-8176918"/>
            <a:ext cx="13977230" cy="14342307"/>
          </a:xfrm>
          <a:custGeom>
            <a:avLst/>
            <a:gdLst/>
            <a:ahLst/>
            <a:cxnLst/>
            <a:rect r="r" b="b" t="t" l="l"/>
            <a:pathLst>
              <a:path h="14342307" w="13977230">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915301" y="904875"/>
            <a:ext cx="12457398" cy="1250061"/>
          </a:xfrm>
          <a:prstGeom prst="rect">
            <a:avLst/>
          </a:prstGeom>
        </p:spPr>
        <p:txBody>
          <a:bodyPr anchor="t" rtlCol="false" tIns="0" lIns="0" bIns="0" rIns="0">
            <a:spAutoFit/>
          </a:bodyPr>
          <a:lstStyle/>
          <a:p>
            <a:pPr algn="ctr" marL="0" indent="0" lvl="0">
              <a:lnSpc>
                <a:spcPts val="10212"/>
              </a:lnSpc>
              <a:spcBef>
                <a:spcPct val="0"/>
              </a:spcBef>
            </a:pPr>
            <a:r>
              <a:rPr lang="en-US" sz="7400" spc="725">
                <a:solidFill>
                  <a:srgbClr val="2F6394"/>
                </a:solidFill>
                <a:latin typeface="Oswald Bold"/>
              </a:rPr>
              <a:t>WHY: NUMBER OF DC </a:t>
            </a:r>
          </a:p>
        </p:txBody>
      </p:sp>
      <p:sp>
        <p:nvSpPr>
          <p:cNvPr name="Freeform 5" id="5"/>
          <p:cNvSpPr/>
          <p:nvPr/>
        </p:nvSpPr>
        <p:spPr>
          <a:xfrm flipH="false" flipV="false" rot="887923">
            <a:off x="-10983833" y="3702123"/>
            <a:ext cx="13977230" cy="14342307"/>
          </a:xfrm>
          <a:custGeom>
            <a:avLst/>
            <a:gdLst/>
            <a:ahLst/>
            <a:cxnLst/>
            <a:rect r="r" b="b" t="t" l="l"/>
            <a:pathLst>
              <a:path h="14342307" w="13977230">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2760423" y="3763327"/>
            <a:ext cx="13066670" cy="2731770"/>
          </a:xfrm>
          <a:prstGeom prst="rect">
            <a:avLst/>
          </a:prstGeom>
        </p:spPr>
        <p:txBody>
          <a:bodyPr anchor="t" rtlCol="false" tIns="0" lIns="0" bIns="0" rIns="0">
            <a:spAutoFit/>
          </a:bodyPr>
          <a:lstStyle/>
          <a:p>
            <a:pPr algn="just">
              <a:lnSpc>
                <a:spcPts val="3119"/>
              </a:lnSpc>
              <a:spcBef>
                <a:spcPct val="0"/>
              </a:spcBef>
            </a:pPr>
            <a:r>
              <a:rPr lang="en-US" sz="2399">
                <a:solidFill>
                  <a:srgbClr val="0B1320"/>
                </a:solidFill>
                <a:latin typeface="Open Sauce"/>
              </a:rPr>
              <a:t>We decided to consider  the number of DC as relevant factor as in a make-to-stock supply chain the capacity of the inventoryf buffer deployed rapresent the capability of the system to meet customer demand. A higher number of Distribution Centers in the system leads to higher availability of goods for retailers,less stock out expcted, thus an higher Item Fill Rate. The overall inventory capacity of the system it’s also a proxy of the </a:t>
            </a:r>
            <a:r>
              <a:rPr lang="en-US" sz="2399">
                <a:solidFill>
                  <a:srgbClr val="0B1320"/>
                </a:solidFill>
                <a:latin typeface="Open Sauce Bold"/>
              </a:rPr>
              <a:t>operational flexibility </a:t>
            </a:r>
            <a:r>
              <a:rPr lang="en-US" sz="2399">
                <a:solidFill>
                  <a:srgbClr val="0B1320"/>
                </a:solidFill>
                <a:latin typeface="Open Sauce"/>
              </a:rPr>
              <a:t>of the system as it expresses how much the supply chain it’s able to absorb flactuatuion in the demand.</a:t>
            </a:r>
          </a:p>
        </p:txBody>
      </p:sp>
      <p:sp>
        <p:nvSpPr>
          <p:cNvPr name="Freeform 7" id="7"/>
          <p:cNvSpPr/>
          <p:nvPr/>
        </p:nvSpPr>
        <p:spPr>
          <a:xfrm flipH="false" flipV="false" rot="0">
            <a:off x="15372699" y="7922499"/>
            <a:ext cx="2151817" cy="1552537"/>
          </a:xfrm>
          <a:custGeom>
            <a:avLst/>
            <a:gdLst/>
            <a:ahLst/>
            <a:cxnLst/>
            <a:rect r="r" b="b" t="t" l="l"/>
            <a:pathLst>
              <a:path h="1552537" w="2151817">
                <a:moveTo>
                  <a:pt x="0" y="0"/>
                </a:moveTo>
                <a:lnTo>
                  <a:pt x="2151816" y="0"/>
                </a:lnTo>
                <a:lnTo>
                  <a:pt x="2151816" y="1552537"/>
                </a:lnTo>
                <a:lnTo>
                  <a:pt x="0" y="155253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3046614" y="7922499"/>
            <a:ext cx="2151817" cy="1552537"/>
          </a:xfrm>
          <a:custGeom>
            <a:avLst/>
            <a:gdLst/>
            <a:ahLst/>
            <a:cxnLst/>
            <a:rect r="r" b="b" t="t" l="l"/>
            <a:pathLst>
              <a:path h="1552537" w="2151817">
                <a:moveTo>
                  <a:pt x="0" y="0"/>
                </a:moveTo>
                <a:lnTo>
                  <a:pt x="2151816" y="0"/>
                </a:lnTo>
                <a:lnTo>
                  <a:pt x="2151816" y="1552537"/>
                </a:lnTo>
                <a:lnTo>
                  <a:pt x="0" y="155253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10723347" y="7922499"/>
            <a:ext cx="2151817" cy="1552537"/>
          </a:xfrm>
          <a:custGeom>
            <a:avLst/>
            <a:gdLst/>
            <a:ahLst/>
            <a:cxnLst/>
            <a:rect r="r" b="b" t="t" l="l"/>
            <a:pathLst>
              <a:path h="1552537" w="2151817">
                <a:moveTo>
                  <a:pt x="0" y="0"/>
                </a:moveTo>
                <a:lnTo>
                  <a:pt x="2151817" y="0"/>
                </a:lnTo>
                <a:lnTo>
                  <a:pt x="2151817" y="1552537"/>
                </a:lnTo>
                <a:lnTo>
                  <a:pt x="0" y="155253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887923">
            <a:off x="13499309" y="-9022063"/>
            <a:ext cx="13977230" cy="14342307"/>
          </a:xfrm>
          <a:custGeom>
            <a:avLst/>
            <a:gdLst/>
            <a:ahLst/>
            <a:cxnLst/>
            <a:rect r="r" b="b" t="t" l="l"/>
            <a:pathLst>
              <a:path h="14342307" w="13977230">
                <a:moveTo>
                  <a:pt x="0" y="0"/>
                </a:moveTo>
                <a:lnTo>
                  <a:pt x="13977231" y="0"/>
                </a:lnTo>
                <a:lnTo>
                  <a:pt x="13977231"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887923">
            <a:off x="-11429882" y="3398930"/>
            <a:ext cx="13977230" cy="14342307"/>
          </a:xfrm>
          <a:custGeom>
            <a:avLst/>
            <a:gdLst/>
            <a:ahLst/>
            <a:cxnLst/>
            <a:rect r="r" b="b" t="t" l="l"/>
            <a:pathLst>
              <a:path h="14342307" w="13977230">
                <a:moveTo>
                  <a:pt x="0" y="0"/>
                </a:moveTo>
                <a:lnTo>
                  <a:pt x="13977230" y="0"/>
                </a:lnTo>
                <a:lnTo>
                  <a:pt x="13977230" y="14342307"/>
                </a:lnTo>
                <a:lnTo>
                  <a:pt x="0" y="1434230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891801" y="3745136"/>
            <a:ext cx="14029196" cy="3122295"/>
          </a:xfrm>
          <a:prstGeom prst="rect">
            <a:avLst/>
          </a:prstGeom>
        </p:spPr>
        <p:txBody>
          <a:bodyPr anchor="t" rtlCol="false" tIns="0" lIns="0" bIns="0" rIns="0">
            <a:spAutoFit/>
          </a:bodyPr>
          <a:lstStyle/>
          <a:p>
            <a:pPr algn="just">
              <a:lnSpc>
                <a:spcPts val="3119"/>
              </a:lnSpc>
            </a:pPr>
            <a:r>
              <a:rPr lang="en-US" sz="2399">
                <a:solidFill>
                  <a:srgbClr val="0B1320"/>
                </a:solidFill>
                <a:latin typeface="Open Sauce"/>
              </a:rPr>
              <a:t>In a make-stock-supply chain the safety stocks are one key to build </a:t>
            </a:r>
            <a:r>
              <a:rPr lang="en-US" sz="2399">
                <a:solidFill>
                  <a:srgbClr val="0B1320"/>
                </a:solidFill>
                <a:latin typeface="Open Sauce Bold"/>
              </a:rPr>
              <a:t>redundancy,</a:t>
            </a:r>
          </a:p>
          <a:p>
            <a:pPr algn="just">
              <a:lnSpc>
                <a:spcPts val="3119"/>
              </a:lnSpc>
              <a:spcBef>
                <a:spcPct val="0"/>
              </a:spcBef>
            </a:pPr>
            <a:r>
              <a:rPr lang="en-US" sz="2399">
                <a:solidFill>
                  <a:srgbClr val="0B1320"/>
                </a:solidFill>
                <a:latin typeface="Open Sauce"/>
              </a:rPr>
              <a:t>which it’s about building </a:t>
            </a:r>
            <a:r>
              <a:rPr lang="en-US" sz="2399">
                <a:solidFill>
                  <a:srgbClr val="0B1320"/>
                </a:solidFill>
                <a:latin typeface="Open Sauce Bold"/>
              </a:rPr>
              <a:t> </a:t>
            </a:r>
            <a:r>
              <a:rPr lang="en-US" sz="2399">
                <a:solidFill>
                  <a:srgbClr val="0B1320"/>
                </a:solidFill>
                <a:latin typeface="Open Sauce"/>
              </a:rPr>
              <a:t>additional resuources into the system to be used in case of disruptive event to mitigate the damages (protection strategy). Therefore safety stocks are directly affecting supply chain </a:t>
            </a:r>
            <a:r>
              <a:rPr lang="en-US" sz="2399">
                <a:solidFill>
                  <a:srgbClr val="0B1320"/>
                </a:solidFill>
                <a:latin typeface="Open Sauce Bold"/>
              </a:rPr>
              <a:t>resilience</a:t>
            </a:r>
            <a:r>
              <a:rPr lang="en-US" sz="2399">
                <a:solidFill>
                  <a:srgbClr val="0B1320"/>
                </a:solidFill>
                <a:latin typeface="Open Sauce"/>
              </a:rPr>
              <a:t>, the capability of the system to mitigate disruptive events effects as well as the time needed to recover and restor the origional or new desired service level.  We decided to consider safety stocks as relevant factor expecitng that with higher safety stocks the system will be able to absorb the panic behaviour spreading with a lower impact on service level, here expressed as Item Fill Rate.</a:t>
            </a:r>
          </a:p>
        </p:txBody>
      </p:sp>
      <p:sp>
        <p:nvSpPr>
          <p:cNvPr name="Freeform 6" id="6"/>
          <p:cNvSpPr/>
          <p:nvPr/>
        </p:nvSpPr>
        <p:spPr>
          <a:xfrm flipH="false" flipV="false" rot="0">
            <a:off x="13712463" y="7135226"/>
            <a:ext cx="3546837" cy="2998690"/>
          </a:xfrm>
          <a:custGeom>
            <a:avLst/>
            <a:gdLst/>
            <a:ahLst/>
            <a:cxnLst/>
            <a:rect r="r" b="b" t="t" l="l"/>
            <a:pathLst>
              <a:path h="2998690" w="3546837">
                <a:moveTo>
                  <a:pt x="0" y="0"/>
                </a:moveTo>
                <a:lnTo>
                  <a:pt x="3546837" y="0"/>
                </a:lnTo>
                <a:lnTo>
                  <a:pt x="3546837" y="2998690"/>
                </a:lnTo>
                <a:lnTo>
                  <a:pt x="0" y="299869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4147215" y="904875"/>
            <a:ext cx="9888985" cy="1250061"/>
          </a:xfrm>
          <a:prstGeom prst="rect">
            <a:avLst/>
          </a:prstGeom>
        </p:spPr>
        <p:txBody>
          <a:bodyPr anchor="t" rtlCol="false" tIns="0" lIns="0" bIns="0" rIns="0">
            <a:spAutoFit/>
          </a:bodyPr>
          <a:lstStyle/>
          <a:p>
            <a:pPr algn="just" marL="0" indent="0" lvl="0">
              <a:lnSpc>
                <a:spcPts val="10212"/>
              </a:lnSpc>
              <a:spcBef>
                <a:spcPct val="0"/>
              </a:spcBef>
            </a:pPr>
            <a:r>
              <a:rPr lang="en-US" sz="7400" spc="725">
                <a:solidFill>
                  <a:srgbClr val="2F6394"/>
                </a:solidFill>
                <a:latin typeface="Oswald Bold"/>
              </a:rPr>
              <a:t>WHY: SAFETY STOCKS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DAF3EzwJs-g</dc:identifier>
  <dcterms:modified xsi:type="dcterms:W3CDTF">2011-08-01T06:04:30Z</dcterms:modified>
  <cp:revision>1</cp:revision>
  <dc:title>adv mod part 2 </dc:title>
</cp:coreProperties>
</file>

<file path=docProps/thumbnail.jpeg>
</file>